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4"/>
    <p:sldMasterId id="2147483791" r:id="rId5"/>
  </p:sldMasterIdLst>
  <p:notesMasterIdLst>
    <p:notesMasterId r:id="rId47"/>
  </p:notesMasterIdLst>
  <p:handoutMasterIdLst>
    <p:handoutMasterId r:id="rId48"/>
  </p:handoutMasterIdLst>
  <p:sldIdLst>
    <p:sldId id="357" r:id="rId6"/>
    <p:sldId id="396" r:id="rId7"/>
    <p:sldId id="412" r:id="rId8"/>
    <p:sldId id="393" r:id="rId9"/>
    <p:sldId id="394" r:id="rId10"/>
    <p:sldId id="395" r:id="rId11"/>
    <p:sldId id="414" r:id="rId12"/>
    <p:sldId id="413" r:id="rId13"/>
    <p:sldId id="416" r:id="rId14"/>
    <p:sldId id="415" r:id="rId15"/>
    <p:sldId id="419" r:id="rId16"/>
    <p:sldId id="417" r:id="rId17"/>
    <p:sldId id="421" r:id="rId18"/>
    <p:sldId id="423" r:id="rId19"/>
    <p:sldId id="420" r:id="rId20"/>
    <p:sldId id="418" r:id="rId21"/>
    <p:sldId id="424" r:id="rId22"/>
    <p:sldId id="390" r:id="rId23"/>
    <p:sldId id="397" r:id="rId24"/>
    <p:sldId id="429" r:id="rId25"/>
    <p:sldId id="399" r:id="rId26"/>
    <p:sldId id="398" r:id="rId27"/>
    <p:sldId id="433" r:id="rId28"/>
    <p:sldId id="428" r:id="rId29"/>
    <p:sldId id="402" r:id="rId30"/>
    <p:sldId id="403" r:id="rId31"/>
    <p:sldId id="404" r:id="rId32"/>
    <p:sldId id="434" r:id="rId33"/>
    <p:sldId id="406" r:id="rId34"/>
    <p:sldId id="431" r:id="rId35"/>
    <p:sldId id="432" r:id="rId36"/>
    <p:sldId id="425" r:id="rId37"/>
    <p:sldId id="411" r:id="rId38"/>
    <p:sldId id="426" r:id="rId39"/>
    <p:sldId id="410" r:id="rId40"/>
    <p:sldId id="437" r:id="rId41"/>
    <p:sldId id="436" r:id="rId42"/>
    <p:sldId id="439" r:id="rId43"/>
    <p:sldId id="438" r:id="rId44"/>
    <p:sldId id="435" r:id="rId45"/>
    <p:sldId id="375" r:id="rId46"/>
  </p:sldIdLst>
  <p:sldSz cx="9144000" cy="6858000" type="screen4x3"/>
  <p:notesSz cx="7010400" cy="9223375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  <a:srgbClr val="FF250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86651" autoAdjust="0"/>
  </p:normalViewPr>
  <p:slideViewPr>
    <p:cSldViewPr>
      <p:cViewPr varScale="1">
        <p:scale>
          <a:sx n="101" d="100"/>
          <a:sy n="101" d="100"/>
        </p:scale>
        <p:origin x="73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897E6-2914-4E71-824E-30ECB96F796C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316"/>
            <a:ext cx="3037840" cy="461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316"/>
            <a:ext cx="3037840" cy="461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D9ADE-BC1C-482F-8CF7-7AE21A065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18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9180A-57EC-44F9-95F9-EDA466470206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5D75B-3A18-447A-BFA1-9DBC4ACA2D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5D75B-3A18-447A-BFA1-9DBC4ACA2DB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2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emf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learnstuff.com/timthumb.php?src=http://www.learnstuff.com/assets/Take-A-Break-Header.gif&amp;h=446&amp;w=950px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" y="0"/>
            <a:ext cx="9144000" cy="366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3" name="Picture 7" descr="EveryConn_Orang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6032" y="6391743"/>
            <a:ext cx="2544762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0" y="4800600"/>
            <a:ext cx="5832158" cy="1219200"/>
          </a:xfrm>
          <a:effectLst/>
        </p:spPr>
        <p:txBody>
          <a:bodyPr/>
          <a:lstStyle>
            <a:lvl1pPr>
              <a:lnSpc>
                <a:spcPct val="110000"/>
              </a:lnSpc>
              <a:spcAft>
                <a:spcPts val="400"/>
              </a:spcAft>
              <a:defRPr sz="3600" cap="none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362" y="5994400"/>
            <a:ext cx="1545470" cy="580184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t="5342" b="-2065"/>
          <a:stretch>
            <a:fillRect/>
          </a:stretch>
        </p:blipFill>
        <p:spPr bwMode="auto">
          <a:xfrm>
            <a:off x="0" y="3602916"/>
            <a:ext cx="91725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39020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  <a:ea typeface="ＭＳ Ｐゴシック" charset="0"/>
              </a:rPr>
              <a:t>date/time</a:t>
            </a:r>
            <a:endParaRPr lang="en-US" dirty="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6198488"/>
            <a:ext cx="1177628" cy="583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138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0" y="3086100"/>
            <a:ext cx="9144000" cy="685800"/>
          </a:xfrm>
          <a:prstGeom prst="rect">
            <a:avLst/>
          </a:prstGeom>
        </p:spPr>
        <p:txBody>
          <a:bodyPr/>
          <a:lstStyle>
            <a:lvl1pPr algn="ctr">
              <a:defRPr sz="28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955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Picture 7" descr="EveryConn_Oran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6032" y="6391743"/>
            <a:ext cx="2544762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0" y="4800600"/>
            <a:ext cx="5832158" cy="1219200"/>
          </a:xfrm>
          <a:effectLst/>
        </p:spPr>
        <p:txBody>
          <a:bodyPr/>
          <a:lstStyle>
            <a:lvl1pPr>
              <a:lnSpc>
                <a:spcPct val="110000"/>
              </a:lnSpc>
              <a:spcAft>
                <a:spcPts val="400"/>
              </a:spcAft>
              <a:defRPr sz="3600" cap="none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362" y="5994400"/>
            <a:ext cx="1545470" cy="580184"/>
          </a:xfrm>
          <a:prstGeom prst="rect">
            <a:avLst/>
          </a:prstGeom>
        </p:spPr>
      </p:pic>
      <p:pic>
        <p:nvPicPr>
          <p:cNvPr id="9" name="Picture 2" descr="E:\Work\Mccann\TE\Template\title-slide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9"/>
          <a:stretch/>
        </p:blipFill>
        <p:spPr bwMode="auto">
          <a:xfrm>
            <a:off x="-1" y="0"/>
            <a:ext cx="9149719" cy="403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t="5342" b="-2065"/>
          <a:stretch>
            <a:fillRect/>
          </a:stretch>
        </p:blipFill>
        <p:spPr bwMode="auto">
          <a:xfrm>
            <a:off x="0" y="3602916"/>
            <a:ext cx="91725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39020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  <a:ea typeface="ＭＳ Ｐゴシック" charset="0"/>
              </a:rPr>
              <a:t>date/time</a:t>
            </a:r>
            <a:endParaRPr lang="en-US" dirty="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6198488"/>
            <a:ext cx="1177628" cy="583312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t="5342" b="-2065"/>
          <a:stretch>
            <a:fillRect/>
          </a:stretch>
        </p:blipFill>
        <p:spPr bwMode="auto">
          <a:xfrm>
            <a:off x="0" y="3602916"/>
            <a:ext cx="91725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292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33400" y="53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 noChangeArrowheads="1"/>
          </p:cNvSpPr>
          <p:nvPr>
            <p:ph idx="1"/>
          </p:nvPr>
        </p:nvSpPr>
        <p:spPr bwMode="auto">
          <a:xfrm>
            <a:off x="533399" y="1331913"/>
            <a:ext cx="81629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8483164" y="3255962"/>
            <a:ext cx="403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dirty="0">
              <a:solidFill>
                <a:srgbClr val="822433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9563" y="6354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1919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7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 hidden="1"/>
          <p:cNvSpPr txBox="1">
            <a:spLocks/>
          </p:cNvSpPr>
          <p:nvPr/>
        </p:nvSpPr>
        <p:spPr>
          <a:xfrm>
            <a:off x="43032" y="65260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73AE"/>
                </a:solidFill>
              </a:rPr>
              <a:t>page </a:t>
            </a:r>
            <a:fld id="{F977B5B4-1830-7C4D-B253-6E0CAE77DC38}" type="slidenum">
              <a:rPr lang="en-US" smtClean="0">
                <a:solidFill>
                  <a:srgbClr val="0073AE"/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73AE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9563" y="6354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19195"/>
                </a:solidFill>
              </a:defRPr>
            </a:lvl1pPr>
          </a:lstStyle>
          <a:p>
            <a:fld id="{CF809491-78A6-404B-B574-4CD221E4431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5052" y="1331913"/>
            <a:ext cx="4038600" cy="45259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6052" y="1331913"/>
            <a:ext cx="4038600" cy="45259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33400" y="53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9563" y="6354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1919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65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33400" y="53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9563" y="6354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1919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33400" y="53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9563" y="6354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1919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4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gal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399" y="1331913"/>
            <a:ext cx="8162925" cy="452596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33400" y="53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9563" y="6354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1919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64008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kern="1200" dirty="0" smtClean="0">
                <a:solidFill>
                  <a:schemeClr val="bg2"/>
                </a:solidFill>
                <a:latin typeface="+mn-lt"/>
                <a:ea typeface="MS PGothic" pitchFamily="34" charset="-128"/>
                <a:cs typeface="+mn-cs"/>
              </a:rPr>
              <a:t>TE Connectivity Confidential &amp; Proprietary. Do Not Reproduce or Distribute</a:t>
            </a:r>
            <a:endParaRPr lang="en-US" sz="1000" dirty="0">
              <a:solidFill>
                <a:schemeClr val="bg2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41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33400" y="53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9713" y="6309360"/>
            <a:ext cx="8675687" cy="548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9563" y="6354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1919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1219200"/>
            <a:ext cx="7239000" cy="4343400"/>
          </a:xfrm>
        </p:spPr>
        <p:txBody>
          <a:bodyPr/>
          <a:lstStyle>
            <a:lvl1pPr marL="225425" indent="-173038">
              <a:tabLst>
                <a:tab pos="228600" algn="l"/>
              </a:tabLst>
              <a:defRPr/>
            </a:lvl1pPr>
            <a:lvl2pPr marL="457200" indent="-223838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6198488"/>
            <a:ext cx="1177628" cy="5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Work\Mccann\TE\Cuts\section-sl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0" y="0"/>
            <a:ext cx="9158344" cy="686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7785104" y="2209800"/>
            <a:ext cx="1371600" cy="1371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18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785104" y="6019800"/>
            <a:ext cx="1357309" cy="8489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18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88334" y="1905000"/>
            <a:ext cx="695546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5400" b="1" kern="1200" cap="none" spc="-100" dirty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610600" y="3192363"/>
            <a:ext cx="531813" cy="8489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18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172" y="2617088"/>
            <a:ext cx="1177628" cy="5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3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33400" y="53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 noChangeArrowheads="1"/>
          </p:cNvSpPr>
          <p:nvPr>
            <p:ph idx="1"/>
          </p:nvPr>
        </p:nvSpPr>
        <p:spPr bwMode="auto">
          <a:xfrm>
            <a:off x="533399" y="1331913"/>
            <a:ext cx="81629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8483164" y="3255962"/>
            <a:ext cx="403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dirty="0">
              <a:solidFill>
                <a:srgbClr val="822433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9563" y="6354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1919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0" y="4800600"/>
            <a:ext cx="5832158" cy="1219200"/>
          </a:xfrm>
          <a:effectLst/>
        </p:spPr>
        <p:txBody>
          <a:bodyPr/>
          <a:lstStyle>
            <a:lvl1pPr>
              <a:lnSpc>
                <a:spcPct val="110000"/>
              </a:lnSpc>
              <a:spcAft>
                <a:spcPts val="400"/>
              </a:spcAft>
              <a:defRPr sz="3600" cap="none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 lvl="0"/>
            <a:r>
              <a:rPr lang="en-US" noProof="0" dirty="0" smtClean="0"/>
              <a:t>Thank You</a:t>
            </a:r>
            <a:endParaRPr lang="en-US" noProof="0" dirty="0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362" y="5994400"/>
            <a:ext cx="1545470" cy="580184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t="5342" r="29406" b="-2065"/>
          <a:stretch/>
        </p:blipFill>
        <p:spPr bwMode="auto">
          <a:xfrm>
            <a:off x="0" y="0"/>
            <a:ext cx="9143999" cy="468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gray">
          <a:xfrm>
            <a:off x="533399" y="3812297"/>
            <a:ext cx="7543801" cy="68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5400" b="1" kern="1200" cap="none" spc="-10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3600" b="1" spc="0" dirty="0" smtClean="0"/>
              <a:t>EVERY CONNECTION COUNTS</a:t>
            </a:r>
            <a:endParaRPr lang="en-US" sz="3600" b="1" spc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6198488"/>
            <a:ext cx="1177628" cy="5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0" y="3086100"/>
            <a:ext cx="9144000" cy="685800"/>
          </a:xfrm>
          <a:prstGeom prst="rect">
            <a:avLst/>
          </a:prstGeom>
        </p:spPr>
        <p:txBody>
          <a:bodyPr/>
          <a:lstStyle>
            <a:lvl1pPr algn="ctr">
              <a:defRPr sz="28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163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9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5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6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4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 hidden="1"/>
          <p:cNvSpPr txBox="1">
            <a:spLocks/>
          </p:cNvSpPr>
          <p:nvPr/>
        </p:nvSpPr>
        <p:spPr>
          <a:xfrm>
            <a:off x="43032" y="65260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73AE"/>
                </a:solidFill>
              </a:rPr>
              <a:t>page </a:t>
            </a:r>
            <a:fld id="{F977B5B4-1830-7C4D-B253-6E0CAE77DC38}" type="slidenum">
              <a:rPr lang="en-US" smtClean="0">
                <a:solidFill>
                  <a:srgbClr val="0073AE"/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73AE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9563" y="6354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19195"/>
                </a:solidFill>
              </a:defRPr>
            </a:lvl1pPr>
          </a:lstStyle>
          <a:p>
            <a:fld id="{CF809491-78A6-404B-B574-4CD221E4431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6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5052" y="1331913"/>
            <a:ext cx="4038600" cy="45259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6052" y="1331913"/>
            <a:ext cx="4038600" cy="45259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33400" y="53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9563" y="6354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1919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33400" y="53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9563" y="6354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1919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1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399" y="1331913"/>
            <a:ext cx="8162925" cy="452596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33400" y="53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9563" y="6354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1919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33400" y="53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9713" y="6309360"/>
            <a:ext cx="8675687" cy="548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9563" y="6354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1919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1219200"/>
            <a:ext cx="7239000" cy="4343400"/>
          </a:xfrm>
        </p:spPr>
        <p:txBody>
          <a:bodyPr/>
          <a:lstStyle>
            <a:lvl1pPr marL="225425" indent="-173038">
              <a:tabLst>
                <a:tab pos="228600" algn="l"/>
              </a:tabLst>
              <a:defRPr/>
            </a:lvl1pPr>
            <a:lvl2pPr marL="457200" indent="-223838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6198488"/>
            <a:ext cx="1177628" cy="5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Work\Mccann\TE\Cuts\section-sl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0" y="0"/>
            <a:ext cx="9158344" cy="686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7785104" y="2209800"/>
            <a:ext cx="1371600" cy="1371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18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785104" y="6019800"/>
            <a:ext cx="1357309" cy="8489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18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88334" y="1905000"/>
            <a:ext cx="695546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5400" b="1" kern="1200" cap="none" spc="-100" dirty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610600" y="3192363"/>
            <a:ext cx="531813" cy="8489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18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172" y="2617088"/>
            <a:ext cx="1177628" cy="5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3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0" y="4800600"/>
            <a:ext cx="5832158" cy="1219200"/>
          </a:xfrm>
          <a:effectLst/>
        </p:spPr>
        <p:txBody>
          <a:bodyPr/>
          <a:lstStyle>
            <a:lvl1pPr>
              <a:lnSpc>
                <a:spcPct val="110000"/>
              </a:lnSpc>
              <a:spcAft>
                <a:spcPts val="400"/>
              </a:spcAft>
              <a:defRPr sz="3600" cap="none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 lvl="0"/>
            <a:r>
              <a:rPr lang="en-US" noProof="0" dirty="0" smtClean="0"/>
              <a:t>Thank You</a:t>
            </a:r>
            <a:endParaRPr lang="en-US" noProof="0" dirty="0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362" y="5994400"/>
            <a:ext cx="1545470" cy="580184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t="5342" r="29406" b="-2065"/>
          <a:stretch/>
        </p:blipFill>
        <p:spPr bwMode="auto">
          <a:xfrm>
            <a:off x="0" y="0"/>
            <a:ext cx="9143999" cy="468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gray">
          <a:xfrm>
            <a:off x="533399" y="3812297"/>
            <a:ext cx="7543801" cy="68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5400" b="1" kern="1200" cap="none" spc="-10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3600" b="1" spc="0" dirty="0" smtClean="0"/>
              <a:t>EVERY CONNECTION COUNTS</a:t>
            </a:r>
            <a:endParaRPr lang="en-US" sz="3600" b="1" spc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6198488"/>
            <a:ext cx="1177628" cy="583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8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Work\Mccann\TE\Cuts\slide-background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9563" y="6354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1919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533400" y="53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399" y="1331913"/>
            <a:ext cx="81629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8600" y="6198488"/>
            <a:ext cx="1177628" cy="583312"/>
          </a:xfrm>
          <a:prstGeom prst="rect">
            <a:avLst/>
          </a:prstGeom>
        </p:spPr>
      </p:pic>
    </p:spTree>
    <p:custDataLst>
      <p:tags r:id="rId12"/>
    </p:custDataLst>
    <p:extLst>
      <p:ext uri="{BB962C8B-B14F-4D97-AF65-F5344CB8AC3E}">
        <p14:creationId xmlns:p14="http://schemas.microsoft.com/office/powerpoint/2010/main" val="324926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90" r:id="rId10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spc="20">
          <a:solidFill>
            <a:schemeClr val="tx1"/>
          </a:solidFill>
          <a:effectLst/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173038" indent="-173038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•"/>
        <a:tabLst>
          <a:tab pos="173038" algn="l"/>
        </a:tabLst>
        <a:defRPr lang="en-US" sz="2000" dirty="0">
          <a:solidFill>
            <a:srgbClr val="919194"/>
          </a:solidFill>
          <a:latin typeface="+mn-lt"/>
          <a:ea typeface="ＭＳ Ｐゴシック" charset="0"/>
          <a:cs typeface="ＭＳ Ｐゴシック" charset="0"/>
        </a:defRPr>
      </a:lvl1pPr>
      <a:lvl2pPr marL="346075" indent="-174625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har char="–"/>
        <a:tabLst>
          <a:tab pos="173038" algn="l"/>
        </a:tabLst>
        <a:defRPr>
          <a:solidFill>
            <a:srgbClr val="919194"/>
          </a:solidFill>
          <a:latin typeface="+mn-lt"/>
          <a:ea typeface="ＭＳ Ｐゴシック" charset="0"/>
          <a:cs typeface="+mn-cs"/>
        </a:defRPr>
      </a:lvl2pPr>
      <a:lvl3pPr marL="573088" indent="-182563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buChar char="•"/>
        <a:tabLst>
          <a:tab pos="173038" algn="l"/>
        </a:tabLst>
        <a:defRPr sz="1600">
          <a:solidFill>
            <a:srgbClr val="919194"/>
          </a:solidFill>
          <a:latin typeface="+mn-lt"/>
          <a:ea typeface="ＭＳ Ｐゴシック" charset="0"/>
          <a:cs typeface="+mn-cs"/>
        </a:defRPr>
      </a:lvl3pPr>
      <a:lvl4pPr marL="801688" indent="-176213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–"/>
        <a:tabLst>
          <a:tab pos="173038" algn="l"/>
        </a:tabLst>
        <a:defRPr sz="1400">
          <a:solidFill>
            <a:srgbClr val="919194"/>
          </a:solidFill>
          <a:latin typeface="Arial"/>
          <a:ea typeface="ＭＳ Ｐゴシック" charset="0"/>
          <a:cs typeface="Arial"/>
        </a:defRPr>
      </a:lvl4pPr>
      <a:lvl5pPr marL="1090613" indent="-176213" algn="l" defTabSz="969963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•"/>
        <a:tabLst>
          <a:tab pos="173038" algn="l"/>
        </a:tabLst>
        <a:defRPr sz="1400" i="1">
          <a:solidFill>
            <a:srgbClr val="919194"/>
          </a:solidFill>
          <a:latin typeface="+mn-lt"/>
          <a:ea typeface="ＭＳ Ｐゴシック" charset="0"/>
          <a:cs typeface="+mn-cs"/>
        </a:defRPr>
      </a:lvl5pPr>
      <a:lvl6pPr marL="1343025" indent="-176213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1800225" indent="-176213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257425" indent="-176213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2714625" indent="-176213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Work\Mccann\TE\Cuts\slide-background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9563" y="6354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1919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533400" y="53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399" y="1331913"/>
            <a:ext cx="81629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48600" y="6198488"/>
            <a:ext cx="1177628" cy="583312"/>
          </a:xfrm>
          <a:prstGeom prst="rect">
            <a:avLst/>
          </a:prstGeom>
        </p:spPr>
      </p:pic>
    </p:spTree>
    <p:custDataLst>
      <p:tags r:id="rId22"/>
    </p:custDataLst>
    <p:extLst>
      <p:ext uri="{BB962C8B-B14F-4D97-AF65-F5344CB8AC3E}">
        <p14:creationId xmlns:p14="http://schemas.microsoft.com/office/powerpoint/2010/main" val="422601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5" r:id="rId12"/>
    <p:sldLayoutId id="2147483806" r:id="rId13"/>
    <p:sldLayoutId id="2147483807" r:id="rId14"/>
    <p:sldLayoutId id="2147483808" r:id="rId15"/>
    <p:sldLayoutId id="2147483811" r:id="rId16"/>
    <p:sldLayoutId id="2147483812" r:id="rId17"/>
    <p:sldLayoutId id="2147483813" r:id="rId18"/>
    <p:sldLayoutId id="2147483814" r:id="rId19"/>
    <p:sldLayoutId id="2147483815" r:id="rId20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spc="20">
          <a:solidFill>
            <a:schemeClr val="tx1"/>
          </a:solidFill>
          <a:effectLst/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173038" indent="-173038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•"/>
        <a:tabLst>
          <a:tab pos="173038" algn="l"/>
        </a:tabLst>
        <a:defRPr lang="en-US" sz="2000" dirty="0">
          <a:solidFill>
            <a:srgbClr val="919194"/>
          </a:solidFill>
          <a:latin typeface="+mn-lt"/>
          <a:ea typeface="ＭＳ Ｐゴシック" charset="0"/>
          <a:cs typeface="ＭＳ Ｐゴシック" charset="0"/>
        </a:defRPr>
      </a:lvl1pPr>
      <a:lvl2pPr marL="346075" indent="-174625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har char="–"/>
        <a:tabLst>
          <a:tab pos="173038" algn="l"/>
        </a:tabLst>
        <a:defRPr>
          <a:solidFill>
            <a:srgbClr val="919194"/>
          </a:solidFill>
          <a:latin typeface="+mn-lt"/>
          <a:ea typeface="ＭＳ Ｐゴシック" charset="0"/>
          <a:cs typeface="+mn-cs"/>
        </a:defRPr>
      </a:lvl2pPr>
      <a:lvl3pPr marL="573088" indent="-182563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buChar char="•"/>
        <a:tabLst>
          <a:tab pos="173038" algn="l"/>
        </a:tabLst>
        <a:defRPr sz="1600">
          <a:solidFill>
            <a:srgbClr val="919194"/>
          </a:solidFill>
          <a:latin typeface="+mn-lt"/>
          <a:ea typeface="ＭＳ Ｐゴシック" charset="0"/>
          <a:cs typeface="+mn-cs"/>
        </a:defRPr>
      </a:lvl3pPr>
      <a:lvl4pPr marL="801688" indent="-176213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–"/>
        <a:tabLst>
          <a:tab pos="173038" algn="l"/>
        </a:tabLst>
        <a:defRPr sz="1400">
          <a:solidFill>
            <a:srgbClr val="919194"/>
          </a:solidFill>
          <a:latin typeface="Arial"/>
          <a:ea typeface="ＭＳ Ｐゴシック" charset="0"/>
          <a:cs typeface="Arial"/>
        </a:defRPr>
      </a:lvl4pPr>
      <a:lvl5pPr marL="1090613" indent="-176213" algn="l" defTabSz="969963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•"/>
        <a:tabLst>
          <a:tab pos="173038" algn="l"/>
        </a:tabLst>
        <a:defRPr sz="1400" i="1">
          <a:solidFill>
            <a:srgbClr val="919194"/>
          </a:solidFill>
          <a:latin typeface="+mn-lt"/>
          <a:ea typeface="ＭＳ Ｐゴシック" charset="0"/>
          <a:cs typeface="+mn-cs"/>
        </a:defRPr>
      </a:lvl5pPr>
      <a:lvl6pPr marL="1343025" indent="-176213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1800225" indent="-176213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257425" indent="-176213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2714625" indent="-176213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y.Nallani@te.com" TargetMode="Externa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3429000"/>
            <a:ext cx="7486542" cy="1371600"/>
          </a:xfrm>
        </p:spPr>
        <p:txBody>
          <a:bodyPr/>
          <a:lstStyle/>
          <a:p>
            <a:r>
              <a:rPr lang="en-US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Chill'n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Windchill and other Object Associations Magic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4961021"/>
            <a:ext cx="632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Windchill 10.1 M040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5299575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Jay Nallani</a:t>
            </a:r>
          </a:p>
          <a:p>
            <a:pPr algn="r"/>
            <a:r>
              <a:rPr lang="en-US" sz="1600" dirty="0" smtClean="0"/>
              <a:t>Lead Business Analyst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668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05800" cy="457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Blue Line Effect </a:t>
            </a:r>
            <a:r>
              <a:rPr lang="en-US" dirty="0" smtClean="0"/>
              <a:t>– Folder </a:t>
            </a:r>
            <a:r>
              <a:rPr lang="en-US" dirty="0" smtClean="0"/>
              <a:t>Content Frame sizing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3600"/>
            <a:ext cx="7639291" cy="34290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Oval 4"/>
          <p:cNvSpPr/>
          <p:nvPr/>
        </p:nvSpPr>
        <p:spPr bwMode="auto">
          <a:xfrm>
            <a:off x="3352800" y="4876800"/>
            <a:ext cx="1600200" cy="533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752600"/>
            <a:ext cx="1251807" cy="876267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cxnSp>
        <p:nvCxnSpPr>
          <p:cNvPr id="7" name="Straight Arrow Connector 6"/>
          <p:cNvCxnSpPr>
            <a:stCxn id="5" idx="0"/>
          </p:cNvCxnSpPr>
          <p:nvPr/>
        </p:nvCxnSpPr>
        <p:spPr bwMode="auto">
          <a:xfrm flipV="1">
            <a:off x="4152900" y="2628868"/>
            <a:ext cx="2171700" cy="224793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5819775" y="1076325"/>
            <a:ext cx="1981200" cy="59056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Use these dots to size your window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>
                <a:solidFill>
                  <a:srgbClr val="000000"/>
                </a:solidFill>
              </a:rPr>
              <a:t>Windchill 10 Cool Stuff – Family Table Data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4763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24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Family Table info to Details Page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61" y="1600200"/>
            <a:ext cx="8020878" cy="43434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3124200" y="1000125"/>
            <a:ext cx="3810000" cy="609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Add a new Tab “Family” and use customize to show related objects.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 bwMode="auto">
          <a:xfrm>
            <a:off x="4610100" y="1600200"/>
            <a:ext cx="1714500" cy="3048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914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0" y="3086100"/>
            <a:ext cx="7467600" cy="1028700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>
                <a:solidFill>
                  <a:srgbClr val="000000"/>
                </a:solidFill>
              </a:rPr>
              <a:t>Windchill 10 Cool Stuff – Move a Specific version to a different folder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4763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22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a Specific version to a new folder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675210"/>
            <a:ext cx="8228619" cy="188738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217387"/>
            <a:ext cx="8096250" cy="181904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2819400" y="2739944"/>
            <a:ext cx="2438400" cy="24561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67000" y="5316990"/>
            <a:ext cx="2667000" cy="24561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315200" y="2768519"/>
            <a:ext cx="4953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467600" y="5334000"/>
            <a:ext cx="4953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505200" y="3036436"/>
            <a:ext cx="2438400" cy="54496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734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0" y="3086100"/>
            <a:ext cx="7467600" cy="1028700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>
                <a:solidFill>
                  <a:srgbClr val="000000"/>
                </a:solidFill>
              </a:rPr>
              <a:t>Windchill 10 Cool Stuff – Set State Enhancement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4763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02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28" y="1224244"/>
            <a:ext cx="5433772" cy="489710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State Enhancement – Multiple Objects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67200" y="5791200"/>
            <a:ext cx="1143000" cy="3241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47146" y="1828800"/>
            <a:ext cx="858253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086100"/>
            <a:ext cx="9144000" cy="1028700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dirty="0">
                <a:solidFill>
                  <a:srgbClr val="0070C0"/>
                </a:solidFill>
              </a:rPr>
              <a:t>Object Associations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4763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23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806080"/>
            <a:ext cx="6477000" cy="473074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Windchill Parts - </a:t>
            </a:r>
            <a:r>
              <a:rPr lang="en-US" sz="2400" dirty="0"/>
              <a:t>Part Relationship Diagram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271" name="Rectangle 48"/>
          <p:cNvSpPr>
            <a:spLocks noChangeArrowheads="1"/>
          </p:cNvSpPr>
          <p:nvPr/>
        </p:nvSpPr>
        <p:spPr bwMode="auto">
          <a:xfrm>
            <a:off x="-1524000" y="-338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 b="1" dirty="0">
              <a:solidFill>
                <a:srgbClr val="0073AE"/>
              </a:solidFill>
              <a:ea typeface="ＭＳ Ｐゴシック" pitchFamily="34" charset="-128"/>
            </a:endParaRPr>
          </a:p>
        </p:txBody>
      </p:sp>
      <p:sp>
        <p:nvSpPr>
          <p:cNvPr id="3" name="Oval 2"/>
          <p:cNvSpPr/>
          <p:nvPr/>
        </p:nvSpPr>
        <p:spPr bwMode="auto">
          <a:xfrm rot="20388618">
            <a:off x="1498443" y="2551203"/>
            <a:ext cx="3229861" cy="123673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414265"/>
            <a:ext cx="3276600" cy="15881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Problem Statement: How/where/when …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WTPart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-CAD Associations work in PDMLink in Windchill 10 ?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683044" y="5529512"/>
            <a:ext cx="4165556" cy="125989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Upcoming Session – Share with your team </a:t>
            </a:r>
            <a:endParaRPr kumimoji="0" lang="en-US" sz="1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PTC </a:t>
            </a:r>
            <a:r>
              <a:rPr lang="en-US" sz="1600" dirty="0">
                <a:solidFill>
                  <a:schemeClr val="bg1"/>
                </a:solidFill>
              </a:rPr>
              <a:t>Live 2014 Boston</a:t>
            </a:r>
          </a:p>
          <a:p>
            <a:r>
              <a:rPr lang="en-US" sz="1600" dirty="0">
                <a:solidFill>
                  <a:schemeClr val="bg1"/>
                </a:solidFill>
              </a:rPr>
              <a:t>Date: Monday, June 16</a:t>
            </a:r>
          </a:p>
          <a:p>
            <a:r>
              <a:rPr lang="en-US" sz="1600" dirty="0">
                <a:solidFill>
                  <a:schemeClr val="bg1"/>
                </a:solidFill>
              </a:rPr>
              <a:t>Time: 05:15 PM-06:00 </a:t>
            </a:r>
            <a:r>
              <a:rPr lang="en-US" sz="1600" dirty="0" smtClean="0">
                <a:solidFill>
                  <a:schemeClr val="bg1"/>
                </a:solidFill>
              </a:rPr>
              <a:t>PM</a:t>
            </a:r>
            <a:endParaRPr kumimoji="0" lang="en-US" sz="1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 bwMode="auto">
          <a:xfrm flipH="1">
            <a:off x="984476" y="3726929"/>
            <a:ext cx="613196" cy="7097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34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8613" y="318180"/>
            <a:ext cx="8758237" cy="457200"/>
          </a:xfrm>
        </p:spPr>
        <p:txBody>
          <a:bodyPr/>
          <a:lstStyle/>
          <a:p>
            <a:r>
              <a:rPr lang="en-US" sz="2400" dirty="0" smtClean="0"/>
              <a:t>How many - CAD </a:t>
            </a:r>
            <a:r>
              <a:rPr lang="en-US" sz="2400" dirty="0" smtClean="0"/>
              <a:t>Documents </a:t>
            </a:r>
            <a:r>
              <a:rPr lang="en-US" sz="2400" dirty="0" smtClean="0"/>
              <a:t>&amp; Windchill </a:t>
            </a:r>
            <a:r>
              <a:rPr lang="en-US" sz="2400" dirty="0" smtClean="0"/>
              <a:t>Part </a:t>
            </a:r>
            <a:r>
              <a:rPr lang="en-US" sz="2400" dirty="0" smtClean="0"/>
              <a:t>Associations 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0" y="2057400"/>
            <a:ext cx="3276600" cy="2971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Active 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Links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	(Owner)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Passive Links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(Content)</a:t>
            </a:r>
            <a:endParaRPr kumimoji="0" lang="en-US" sz="32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419600" y="2057400"/>
            <a:ext cx="4495800" cy="2971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Owner</a:t>
            </a:r>
            <a:endParaRPr lang="en-US" sz="3200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Contributing Image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Image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Contributing Content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Content</a:t>
            </a:r>
            <a:endParaRPr kumimoji="0" lang="en-US" sz="32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43000" y="1219200"/>
            <a:ext cx="25146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Windchill 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9.1</a:t>
            </a:r>
            <a:endParaRPr lang="en-US" sz="3200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81600" y="1219200"/>
            <a:ext cx="28194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Windchill 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10x</a:t>
            </a:r>
            <a:endParaRPr lang="en-US" sz="3200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457200" y="831788"/>
            <a:ext cx="8529637" cy="449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MS PGothic" pitchFamily="34" charset="-128"/>
              </a:rPr>
              <a:t>Jay </a:t>
            </a:r>
            <a:r>
              <a:rPr lang="en-US" sz="2400" kern="0" dirty="0">
                <a:solidFill>
                  <a:srgbClr val="000000"/>
                </a:solidFill>
                <a:ea typeface="MS PGothic" pitchFamily="34" charset="-128"/>
              </a:rPr>
              <a:t>Nallani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A2A2A2">
                  <a:lumMod val="50000"/>
                </a:srgbClr>
              </a:solidFill>
              <a:ea typeface="MS PGothic" pitchFamily="34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70C0"/>
                </a:solidFill>
                <a:ea typeface="MS PGothic" pitchFamily="34" charset="-128"/>
              </a:rPr>
              <a:t>1996 </a:t>
            </a:r>
            <a:r>
              <a:rPr lang="en-US" sz="2000" kern="0" dirty="0">
                <a:solidFill>
                  <a:srgbClr val="0070C0"/>
                </a:solidFill>
                <a:ea typeface="MS PGothic" pitchFamily="34" charset="-128"/>
              </a:rPr>
              <a:t>- 2009 </a:t>
            </a:r>
            <a:r>
              <a:rPr lang="en-US" sz="2000" kern="0" dirty="0" smtClean="0">
                <a:solidFill>
                  <a:srgbClr val="0070C0"/>
                </a:solidFill>
                <a:ea typeface="MS PGothic" pitchFamily="34" charset="-128"/>
              </a:rPr>
              <a:t>: </a:t>
            </a:r>
            <a:r>
              <a:rPr lang="en-US" sz="2000" kern="0" dirty="0">
                <a:solidFill>
                  <a:srgbClr val="0070C0"/>
                </a:solidFill>
                <a:ea typeface="MS PGothic" pitchFamily="34" charset="-128"/>
              </a:rPr>
              <a:t>Dana Corporation (</a:t>
            </a:r>
            <a:r>
              <a:rPr lang="en-US" kern="0" dirty="0">
                <a:solidFill>
                  <a:srgbClr val="0070C0"/>
                </a:solidFill>
                <a:ea typeface="MS PGothic" pitchFamily="34" charset="-128"/>
              </a:rPr>
              <a:t>Pro/E User, Intralink, Design Engineer, Project Manager, System Admin</a:t>
            </a:r>
            <a:r>
              <a:rPr lang="en-US" sz="2000" kern="0" dirty="0">
                <a:solidFill>
                  <a:srgbClr val="0070C0"/>
                </a:solidFill>
                <a:ea typeface="MS PGothic" pitchFamily="34" charset="-128"/>
              </a:rPr>
              <a:t>) </a:t>
            </a:r>
          </a:p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70C0"/>
                </a:solidFill>
                <a:ea typeface="MS PGothic" pitchFamily="34" charset="-128"/>
              </a:rPr>
              <a:t>2007 - 2009 </a:t>
            </a:r>
            <a:r>
              <a:rPr lang="en-US" sz="2000" kern="0" dirty="0" smtClean="0">
                <a:solidFill>
                  <a:srgbClr val="0070C0"/>
                </a:solidFill>
                <a:ea typeface="MS PGothic" pitchFamily="34" charset="-128"/>
              </a:rPr>
              <a:t>: </a:t>
            </a:r>
            <a:r>
              <a:rPr lang="en-US" sz="2000" kern="0" dirty="0">
                <a:solidFill>
                  <a:srgbClr val="0070C0"/>
                </a:solidFill>
                <a:ea typeface="MS PGothic" pitchFamily="34" charset="-128"/>
              </a:rPr>
              <a:t>Ingersoll Rand PLM </a:t>
            </a:r>
            <a:r>
              <a:rPr lang="en-US" sz="2000" kern="0" dirty="0" smtClean="0">
                <a:solidFill>
                  <a:srgbClr val="0070C0"/>
                </a:solidFill>
                <a:ea typeface="MS PGothic" pitchFamily="34" charset="-128"/>
              </a:rPr>
              <a:t>(</a:t>
            </a:r>
            <a:r>
              <a:rPr lang="en-US" kern="0" dirty="0" smtClean="0">
                <a:solidFill>
                  <a:srgbClr val="0070C0"/>
                </a:solidFill>
                <a:ea typeface="MS PGothic" pitchFamily="34" charset="-128"/>
              </a:rPr>
              <a:t>Admin</a:t>
            </a:r>
            <a:r>
              <a:rPr lang="en-US" kern="0" dirty="0">
                <a:solidFill>
                  <a:srgbClr val="0070C0"/>
                </a:solidFill>
                <a:ea typeface="MS PGothic" pitchFamily="34" charset="-128"/>
              </a:rPr>
              <a:t>, Architect, Project </a:t>
            </a:r>
            <a:r>
              <a:rPr lang="en-US" kern="0" dirty="0" smtClean="0">
                <a:solidFill>
                  <a:srgbClr val="0070C0"/>
                </a:solidFill>
                <a:ea typeface="MS PGothic" pitchFamily="34" charset="-128"/>
              </a:rPr>
              <a:t>Manager</a:t>
            </a:r>
            <a:r>
              <a:rPr lang="en-US" sz="2000" kern="0" dirty="0" smtClean="0">
                <a:solidFill>
                  <a:srgbClr val="0070C0"/>
                </a:solidFill>
                <a:ea typeface="MS PGothic" pitchFamily="34" charset="-128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>
              <a:solidFill>
                <a:srgbClr val="0070C0"/>
              </a:solidFill>
              <a:ea typeface="MS PGothic" pitchFamily="34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70C0"/>
                </a:solidFill>
                <a:ea typeface="MS PGothic" pitchFamily="34" charset="-128"/>
              </a:rPr>
              <a:t>2010 </a:t>
            </a:r>
            <a:r>
              <a:rPr lang="en-US" sz="2000" kern="0" dirty="0">
                <a:solidFill>
                  <a:srgbClr val="0070C0"/>
                </a:solidFill>
                <a:ea typeface="MS PGothic" pitchFamily="34" charset="-128"/>
              </a:rPr>
              <a:t>- Present </a:t>
            </a:r>
            <a:r>
              <a:rPr lang="en-US" sz="2000" kern="0" dirty="0" smtClean="0">
                <a:solidFill>
                  <a:srgbClr val="0070C0"/>
                </a:solidFill>
                <a:ea typeface="MS PGothic" pitchFamily="34" charset="-128"/>
              </a:rPr>
              <a:t>: </a:t>
            </a:r>
            <a:r>
              <a:rPr lang="en-US" sz="2000" kern="0" dirty="0">
                <a:solidFill>
                  <a:srgbClr val="0070C0"/>
                </a:solidFill>
                <a:ea typeface="MS PGothic" pitchFamily="34" charset="-128"/>
              </a:rPr>
              <a:t>Tyco Electronics </a:t>
            </a:r>
            <a:r>
              <a:rPr lang="en-US" sz="2000" kern="0" dirty="0" smtClean="0">
                <a:solidFill>
                  <a:srgbClr val="0070C0"/>
                </a:solidFill>
                <a:ea typeface="MS PGothic" pitchFamily="34" charset="-128"/>
              </a:rPr>
              <a:t>Corporation (</a:t>
            </a:r>
            <a:r>
              <a:rPr lang="en-US" kern="0" dirty="0" err="1" smtClean="0">
                <a:solidFill>
                  <a:srgbClr val="0070C0"/>
                </a:solidFill>
                <a:ea typeface="MS PGothic" pitchFamily="34" charset="-128"/>
              </a:rPr>
              <a:t>Intralink</a:t>
            </a:r>
            <a:r>
              <a:rPr lang="en-US" kern="0" dirty="0" smtClean="0">
                <a:solidFill>
                  <a:srgbClr val="0070C0"/>
                </a:solidFill>
                <a:ea typeface="MS PGothic" pitchFamily="34" charset="-128"/>
              </a:rPr>
              <a:t> – PDMLink done, Enhancing PDMLink &amp; aligning with engineering technology</a:t>
            </a:r>
            <a:r>
              <a:rPr lang="en-US" sz="2000" kern="0" dirty="0" smtClean="0">
                <a:solidFill>
                  <a:srgbClr val="0070C0"/>
                </a:solidFill>
                <a:ea typeface="MS PGothic" pitchFamily="34" charset="-128"/>
              </a:rPr>
              <a:t>)</a:t>
            </a:r>
            <a:endParaRPr lang="en-US" sz="2000" kern="0" dirty="0">
              <a:solidFill>
                <a:srgbClr val="0070C0"/>
              </a:solidFill>
              <a:ea typeface="MS PGothic" pitchFamily="34" charset="-128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>
              <a:solidFill>
                <a:srgbClr val="0070C0"/>
              </a:solidFill>
              <a:ea typeface="MS PGothic" pitchFamily="34" charset="-128"/>
            </a:endParaRPr>
          </a:p>
          <a:p>
            <a:pPr marL="28575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70C0"/>
                </a:solidFill>
                <a:ea typeface="MS PGothic" pitchFamily="34" charset="-128"/>
              </a:rPr>
              <a:t>Email - </a:t>
            </a:r>
            <a:r>
              <a:rPr lang="en-US" sz="2000" kern="0" dirty="0" smtClean="0">
                <a:solidFill>
                  <a:srgbClr val="0070C0"/>
                </a:solidFill>
                <a:ea typeface="MS PGothic" pitchFamily="34" charset="-128"/>
                <a:hlinkClick r:id="rId2"/>
              </a:rPr>
              <a:t>Jay.Nallani@te.com</a:t>
            </a:r>
            <a:endParaRPr lang="en-US" sz="2000" kern="0" dirty="0" smtClean="0">
              <a:solidFill>
                <a:srgbClr val="0070C0"/>
              </a:solidFill>
              <a:ea typeface="MS PGothic" pitchFamily="34" charset="-128"/>
            </a:endParaRPr>
          </a:p>
          <a:p>
            <a:pPr marL="28575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70C0"/>
              </a:solidFill>
              <a:ea typeface="MS PGothic" pitchFamily="34" charset="-128"/>
            </a:endParaRPr>
          </a:p>
          <a:p>
            <a:pPr marL="28575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70C0"/>
                </a:solidFill>
                <a:ea typeface="MS PGothic" pitchFamily="34" charset="-128"/>
              </a:rPr>
              <a:t>TE Connectivity - http://www.te.com/en/home.html</a:t>
            </a:r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09563" y="6354990"/>
            <a:ext cx="2133600" cy="365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latin typeface="Arial" charset="0"/>
                <a:ea typeface="ＭＳ Ｐゴシック" charset="0"/>
              </a:rPr>
              <a:pPr eaLnBrk="1" hangingPunct="1">
                <a:defRPr/>
              </a:pPr>
              <a:t>2</a:t>
            </a:fld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 bwMode="gray">
          <a:xfrm>
            <a:off x="0" y="167820"/>
            <a:ext cx="9144000" cy="56379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spc="2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FFFFFF"/>
                </a:solidFill>
              </a:rPr>
              <a:t> </a:t>
            </a:r>
            <a:r>
              <a:rPr lang="en-US" kern="0" dirty="0" smtClean="0">
                <a:solidFill>
                  <a:srgbClr val="FFFFFF"/>
                </a:solidFill>
              </a:rPr>
              <a:t>    Biography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667000" y="6354990"/>
            <a:ext cx="4648200" cy="3651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4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use Part-CAD Associations 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73" y="1219200"/>
            <a:ext cx="611853" cy="647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718" y="1883715"/>
            <a:ext cx="525179" cy="595205"/>
          </a:xfrm>
          <a:prstGeom prst="rect">
            <a:avLst/>
          </a:prstGeom>
        </p:spPr>
      </p:pic>
      <p:cxnSp>
        <p:nvCxnSpPr>
          <p:cNvPr id="9" name="Elbow Connector 8"/>
          <p:cNvCxnSpPr>
            <a:stCxn id="7" idx="2"/>
            <a:endCxn id="8" idx="1"/>
          </p:cNvCxnSpPr>
          <p:nvPr/>
        </p:nvCxnSpPr>
        <p:spPr>
          <a:xfrm rot="16200000" flipH="1">
            <a:off x="1538823" y="1832422"/>
            <a:ext cx="314273" cy="383518"/>
          </a:xfrm>
          <a:prstGeom prst="bentConnector2">
            <a:avLst/>
          </a:prstGeom>
          <a:ln w="254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90217" y="1390478"/>
            <a:ext cx="617056" cy="28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90689" y="2038758"/>
            <a:ext cx="669896" cy="28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CAD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35246" y="2821733"/>
            <a:ext cx="1709611" cy="5989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 Association or A Link</a:t>
            </a:r>
          </a:p>
        </p:txBody>
      </p:sp>
      <p:cxnSp>
        <p:nvCxnSpPr>
          <p:cNvPr id="13" name="Straight Arrow Connector 12"/>
          <p:cNvCxnSpPr>
            <a:endCxn id="12" idx="3"/>
          </p:cNvCxnSpPr>
          <p:nvPr/>
        </p:nvCxnSpPr>
        <p:spPr>
          <a:xfrm flipH="1">
            <a:off x="4844857" y="1956132"/>
            <a:ext cx="1677793" cy="11650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897388"/>
            <a:ext cx="595205" cy="595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878462"/>
            <a:ext cx="639358" cy="6057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871" y="1127933"/>
            <a:ext cx="611853" cy="647845"/>
          </a:xfrm>
          <a:prstGeom prst="rect">
            <a:avLst/>
          </a:prstGeom>
        </p:spPr>
      </p:pic>
      <p:cxnSp>
        <p:nvCxnSpPr>
          <p:cNvPr id="18" name="Elbow Connector 17"/>
          <p:cNvCxnSpPr>
            <a:stCxn id="17" idx="2"/>
          </p:cNvCxnSpPr>
          <p:nvPr/>
        </p:nvCxnSpPr>
        <p:spPr>
          <a:xfrm rot="16200000" flipH="1">
            <a:off x="4071421" y="1741155"/>
            <a:ext cx="314273" cy="383518"/>
          </a:xfrm>
          <a:prstGeom prst="bentConnector2">
            <a:avLst/>
          </a:prstGeom>
          <a:ln w="254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23" y="1127933"/>
            <a:ext cx="611853" cy="647845"/>
          </a:xfrm>
          <a:prstGeom prst="rect">
            <a:avLst/>
          </a:prstGeom>
        </p:spPr>
      </p:pic>
      <p:cxnSp>
        <p:nvCxnSpPr>
          <p:cNvPr id="20" name="Elbow Connector 19"/>
          <p:cNvCxnSpPr>
            <a:stCxn id="19" idx="2"/>
          </p:cNvCxnSpPr>
          <p:nvPr/>
        </p:nvCxnSpPr>
        <p:spPr>
          <a:xfrm rot="16200000" flipH="1">
            <a:off x="6557273" y="1741155"/>
            <a:ext cx="314273" cy="383518"/>
          </a:xfrm>
          <a:prstGeom prst="bentConnector2">
            <a:avLst/>
          </a:prstGeom>
          <a:ln w="254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2" idx="1"/>
          </p:cNvCxnSpPr>
          <p:nvPr/>
        </p:nvCxnSpPr>
        <p:spPr>
          <a:xfrm>
            <a:off x="1600200" y="2222663"/>
            <a:ext cx="1535046" cy="8985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2" idx="0"/>
          </p:cNvCxnSpPr>
          <p:nvPr/>
        </p:nvCxnSpPr>
        <p:spPr>
          <a:xfrm flipH="1">
            <a:off x="3990052" y="2099942"/>
            <a:ext cx="157545" cy="7217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 bwMode="auto">
          <a:xfrm>
            <a:off x="1660449" y="4720911"/>
            <a:ext cx="5518302" cy="53092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200" b="1" i="1" dirty="0" smtClean="0">
                <a:solidFill>
                  <a:srgbClr val="FFFFFF"/>
                </a:solidFill>
                <a:ea typeface="Arial" charset="0"/>
              </a:rPr>
              <a:t>Engineering BOM (EBOM)</a:t>
            </a:r>
            <a:r>
              <a:rPr lang="en-US" sz="2200" dirty="0" smtClean="0">
                <a:solidFill>
                  <a:srgbClr val="FFFFFF"/>
                </a:solidFill>
                <a:ea typeface="Arial" charset="0"/>
              </a:rPr>
              <a:t> </a:t>
            </a:r>
            <a:r>
              <a:rPr lang="en-US" sz="2200" dirty="0">
                <a:solidFill>
                  <a:srgbClr val="FFFFFF"/>
                </a:solidFill>
                <a:ea typeface="Arial" charset="0"/>
              </a:rPr>
              <a:t>– </a:t>
            </a:r>
            <a:r>
              <a:rPr lang="en-US" sz="2200" dirty="0" smtClean="0">
                <a:solidFill>
                  <a:srgbClr val="FFFFFF"/>
                </a:solidFill>
                <a:ea typeface="Arial" charset="0"/>
              </a:rPr>
              <a:t>As designed</a:t>
            </a:r>
            <a:endParaRPr lang="en-US" sz="2200" dirty="0" smtClean="0">
              <a:solidFill>
                <a:srgbClr val="FFFFFF"/>
              </a:solidFill>
              <a:ea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98421" y="3540751"/>
            <a:ext cx="7831853" cy="1060109"/>
            <a:chOff x="563959" y="2616"/>
            <a:chExt cx="5790041" cy="1060109"/>
          </a:xfrm>
        </p:grpSpPr>
        <p:sp>
          <p:nvSpPr>
            <p:cNvPr id="32" name="Rectangle 31"/>
            <p:cNvSpPr/>
            <p:nvPr/>
          </p:nvSpPr>
          <p:spPr>
            <a:xfrm>
              <a:off x="729000" y="2616"/>
              <a:ext cx="5400000" cy="106010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563959" y="12507"/>
              <a:ext cx="5790041" cy="1050218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 </a:t>
              </a:r>
              <a:r>
                <a:rPr lang="en-US" sz="2000" b="1" i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B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ill </a:t>
              </a:r>
              <a:r>
                <a:rPr lang="en-US" sz="2000" b="1" i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of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Material (BOM) 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 general is a </a:t>
              </a:r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structured list 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of Parts, Sub-Assemblies </a:t>
              </a:r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and Raw Materials and 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related attributes such as </a:t>
              </a:r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Quantity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, R</a:t>
              </a:r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evision, Unit Of Measure and Description.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1661642" y="5431147"/>
            <a:ext cx="5518302" cy="61088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200" b="1" i="1" dirty="0" smtClean="0">
                <a:solidFill>
                  <a:srgbClr val="FFFFFF"/>
                </a:solidFill>
                <a:ea typeface="Arial" charset="0"/>
              </a:rPr>
              <a:t>Manufacturing</a:t>
            </a:r>
            <a:r>
              <a:rPr lang="en-US" sz="2200" b="1" i="1" dirty="0" smtClean="0">
                <a:solidFill>
                  <a:srgbClr val="FFFFFF"/>
                </a:solidFill>
                <a:ea typeface="Arial" charset="0"/>
              </a:rPr>
              <a:t> </a:t>
            </a:r>
            <a:r>
              <a:rPr lang="en-US" sz="2200" b="1" i="1" dirty="0" smtClean="0">
                <a:solidFill>
                  <a:srgbClr val="FFFFFF"/>
                </a:solidFill>
                <a:ea typeface="Arial" charset="0"/>
              </a:rPr>
              <a:t>BOM </a:t>
            </a:r>
            <a:r>
              <a:rPr lang="en-US" sz="2200" b="1" i="1" dirty="0" smtClean="0">
                <a:solidFill>
                  <a:srgbClr val="FFFFFF"/>
                </a:solidFill>
                <a:ea typeface="Arial" charset="0"/>
              </a:rPr>
              <a:t>(MBOM</a:t>
            </a:r>
            <a:r>
              <a:rPr lang="en-US" sz="2200" b="1" i="1" dirty="0" smtClean="0">
                <a:solidFill>
                  <a:srgbClr val="FFFFFF"/>
                </a:solidFill>
                <a:ea typeface="Arial" charset="0"/>
              </a:rPr>
              <a:t>)</a:t>
            </a:r>
            <a:r>
              <a:rPr lang="en-US" sz="2200" dirty="0" smtClean="0">
                <a:solidFill>
                  <a:srgbClr val="FFFFFF"/>
                </a:solidFill>
                <a:ea typeface="Arial" charset="0"/>
              </a:rPr>
              <a:t> </a:t>
            </a:r>
            <a:r>
              <a:rPr lang="en-US" sz="2200" dirty="0">
                <a:solidFill>
                  <a:srgbClr val="FFFFFF"/>
                </a:solidFill>
                <a:ea typeface="Arial" charset="0"/>
              </a:rPr>
              <a:t>– </a:t>
            </a:r>
            <a:r>
              <a:rPr lang="en-US" sz="2200" dirty="0" smtClean="0">
                <a:solidFill>
                  <a:srgbClr val="FFFFFF"/>
                </a:solidFill>
                <a:ea typeface="Arial" charset="0"/>
              </a:rPr>
              <a:t>As Built</a:t>
            </a:r>
            <a:endParaRPr lang="en-US" sz="2200" dirty="0" smtClean="0">
              <a:solidFill>
                <a:srgbClr val="FFFFFF"/>
              </a:solidFill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4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30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26432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understanding Part-CAD Document Relationship is important for EBOM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90600" y="2133600"/>
            <a:ext cx="18288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Drawing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Centric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05200" y="2133600"/>
            <a:ext cx="18288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Model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Centric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2133600"/>
            <a:ext cx="18288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Part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Centric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 bwMode="auto">
          <a:xfrm>
            <a:off x="2819400" y="2590800"/>
            <a:ext cx="685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250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endCxn id="6" idx="1"/>
          </p:cNvCxnSpPr>
          <p:nvPr/>
        </p:nvCxnSpPr>
        <p:spPr bwMode="auto">
          <a:xfrm>
            <a:off x="5334000" y="2590800"/>
            <a:ext cx="8382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250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2443163" y="3429000"/>
            <a:ext cx="18288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2D PDF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334000" y="3429000"/>
            <a:ext cx="18288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3D PDF</a:t>
            </a: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 bwMode="auto">
          <a:xfrm>
            <a:off x="4271963" y="3886200"/>
            <a:ext cx="106203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250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3505200" y="4724400"/>
            <a:ext cx="4191000" cy="62163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Model Based Definition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990600" y="1219200"/>
            <a:ext cx="41148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Windchill 9.1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886200" y="1664368"/>
            <a:ext cx="41148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Windchill 10x</a:t>
            </a:r>
          </a:p>
        </p:txBody>
      </p:sp>
    </p:spTree>
    <p:extLst>
      <p:ext uri="{BB962C8B-B14F-4D97-AF65-F5344CB8AC3E}">
        <p14:creationId xmlns:p14="http://schemas.microsoft.com/office/powerpoint/2010/main" val="94617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399"/>
            <a:ext cx="7974096" cy="1014541"/>
          </a:xfrm>
        </p:spPr>
        <p:txBody>
          <a:bodyPr/>
          <a:lstStyle/>
          <a:p>
            <a:r>
              <a:rPr lang="en-US" dirty="0" smtClean="0"/>
              <a:t>Why understanding Part-CAD </a:t>
            </a:r>
            <a:r>
              <a:rPr lang="en-US" dirty="0" smtClean="0"/>
              <a:t>Document </a:t>
            </a:r>
            <a:r>
              <a:rPr lang="en-US" dirty="0" smtClean="0"/>
              <a:t>Relationship is important for EBOM ? Cont..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14868" y="4572000"/>
            <a:ext cx="3474244" cy="57994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Only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Bottom-Up Design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57052" y="4625675"/>
            <a:ext cx="3550444" cy="5262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Both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Design approaches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97706" y="1209675"/>
            <a:ext cx="7843837" cy="8477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Bottom-Up Design ?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Ability to Drive 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Part 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Structures 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from CAD 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Structures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4482" y="2369987"/>
            <a:ext cx="7857061" cy="8763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Top-Down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 Design ?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Ability 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Drive CAD Structures from Part 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Structures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83974" y="3890185"/>
            <a:ext cx="25146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Windchill 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9.1</a:t>
            </a:r>
            <a:endParaRPr lang="en-US" sz="3200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22574" y="3890185"/>
            <a:ext cx="28194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Windchill 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10x</a:t>
            </a:r>
            <a:endParaRPr lang="en-US" sz="3200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7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457200"/>
          </a:xfrm>
        </p:spPr>
        <p:txBody>
          <a:bodyPr/>
          <a:lstStyle/>
          <a:p>
            <a:r>
              <a:rPr lang="en-US" dirty="0" smtClean="0"/>
              <a:t>Effect of Top-Down Plus Bottom-Up Designs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0959"/>
            <a:ext cx="1816754" cy="202727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5480447" y="729928"/>
            <a:ext cx="2286000" cy="36542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Bottom-Up Design</a:t>
            </a:r>
            <a:endParaRPr kumimoji="0" lang="en-US" sz="20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66800" y="723673"/>
            <a:ext cx="2244265" cy="44941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Top-Down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 Design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33456"/>
            <a:ext cx="3352800" cy="210478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Rectangle 7"/>
          <p:cNvSpPr/>
          <p:nvPr/>
        </p:nvSpPr>
        <p:spPr bwMode="auto">
          <a:xfrm>
            <a:off x="3657601" y="3238239"/>
            <a:ext cx="4750594" cy="3431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Action Performed : 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Auto-Associate Check-in</a:t>
            </a:r>
            <a:endParaRPr kumimoji="0" lang="en-US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54" y="3733798"/>
            <a:ext cx="2286000" cy="255090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553" y="3733799"/>
            <a:ext cx="4043788" cy="255090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Right Arrow 10"/>
          <p:cNvSpPr/>
          <p:nvPr/>
        </p:nvSpPr>
        <p:spPr bwMode="auto">
          <a:xfrm>
            <a:off x="2883554" y="5105400"/>
            <a:ext cx="1726546" cy="457200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Transformed</a:t>
            </a:r>
            <a:endParaRPr kumimoji="0" lang="en-US" sz="1800" b="0" i="1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9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3086100"/>
            <a:ext cx="7924800" cy="9525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How the </a:t>
            </a:r>
            <a:r>
              <a:rPr lang="en-US" dirty="0" smtClean="0">
                <a:solidFill>
                  <a:srgbClr val="000000"/>
                </a:solidFill>
              </a:rPr>
              <a:t>Association (EBOMs) are created?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000000"/>
                </a:solidFill>
              </a:rPr>
              <a:t>Using </a:t>
            </a:r>
            <a:r>
              <a:rPr lang="en-US" dirty="0" err="1">
                <a:solidFill>
                  <a:srgbClr val="000000"/>
                </a:solidFill>
              </a:rPr>
              <a:t>Creo</a:t>
            </a:r>
            <a:r>
              <a:rPr lang="en-US" dirty="0">
                <a:solidFill>
                  <a:srgbClr val="000000"/>
                </a:solidFill>
              </a:rPr>
              <a:t>-Windchill </a:t>
            </a:r>
            <a:r>
              <a:rPr lang="en-US" dirty="0" smtClean="0">
                <a:solidFill>
                  <a:srgbClr val="000000"/>
                </a:solidFill>
              </a:rPr>
              <a:t>Functionality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51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Auto-Associate d</a:t>
            </a:r>
            <a:r>
              <a:rPr lang="en-US" dirty="0" smtClean="0"/>
              <a:t>uring </a:t>
            </a:r>
            <a:r>
              <a:rPr lang="en-US" dirty="0" err="1" smtClean="0"/>
              <a:t>Checkin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5"/>
          </p:nvPr>
        </p:nvSpPr>
        <p:spPr>
          <a:xfrm>
            <a:off x="533400" y="896112"/>
            <a:ext cx="8378134" cy="338328"/>
          </a:xfrm>
        </p:spPr>
        <p:txBody>
          <a:bodyPr/>
          <a:lstStyle/>
          <a:p>
            <a:r>
              <a:rPr lang="en-US" dirty="0"/>
              <a:t>CAD Model -</a:t>
            </a:r>
            <a:r>
              <a:rPr lang="en-US" dirty="0" smtClean="0"/>
              <a:t> </a:t>
            </a:r>
            <a:r>
              <a:rPr lang="en-US" dirty="0"/>
              <a:t>Owner Association, Drawing – Calculated </a:t>
            </a:r>
            <a:r>
              <a:rPr lang="en-US" dirty="0" smtClean="0"/>
              <a:t>Association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81" y="2197425"/>
            <a:ext cx="2723809" cy="323809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464424" y="3032532"/>
            <a:ext cx="4037026" cy="1233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3. During </a:t>
            </a:r>
            <a:r>
              <a:rPr lang="en-US" dirty="0" err="1" smtClean="0">
                <a:solidFill>
                  <a:schemeClr val="bg1"/>
                </a:solidFill>
              </a:rPr>
              <a:t>Checkin</a:t>
            </a:r>
            <a:r>
              <a:rPr lang="en-US" dirty="0" smtClean="0">
                <a:solidFill>
                  <a:schemeClr val="bg1"/>
                </a:solidFill>
              </a:rPr>
              <a:t>, select “Auto Associate Parts to CAD Documents” to create associations. </a:t>
            </a:r>
          </a:p>
        </p:txBody>
      </p:sp>
      <p:cxnSp>
        <p:nvCxnSpPr>
          <p:cNvPr id="7" name="Straight Arrow Connector 6"/>
          <p:cNvCxnSpPr>
            <a:stCxn id="6" idx="1"/>
            <a:endCxn id="8" idx="3"/>
          </p:cNvCxnSpPr>
          <p:nvPr/>
        </p:nvCxnSpPr>
        <p:spPr>
          <a:xfrm flipH="1">
            <a:off x="3668659" y="3649298"/>
            <a:ext cx="795765" cy="271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82114" y="3536505"/>
            <a:ext cx="2486545" cy="2799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3481" y="1347233"/>
            <a:ext cx="5922374" cy="695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Create CREO CAD Model and Drawing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Checkin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to Windchill </a:t>
            </a:r>
            <a:r>
              <a:rPr lang="en-US" dirty="0" err="1" smtClean="0">
                <a:solidFill>
                  <a:schemeClr val="bg1"/>
                </a:solidFill>
              </a:rPr>
              <a:t>PDMLink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7130" y="5964572"/>
            <a:ext cx="6132353" cy="246221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TE Standard Practice is to use Check-in with Auto-Associate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410" y="4422341"/>
            <a:ext cx="611853" cy="6478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855" y="5086856"/>
            <a:ext cx="525179" cy="595205"/>
          </a:xfrm>
          <a:prstGeom prst="rect">
            <a:avLst/>
          </a:prstGeom>
        </p:spPr>
      </p:pic>
      <p:cxnSp>
        <p:nvCxnSpPr>
          <p:cNvPr id="16" name="Elbow Connector 15"/>
          <p:cNvCxnSpPr>
            <a:stCxn id="14" idx="2"/>
            <a:endCxn id="15" idx="1"/>
          </p:cNvCxnSpPr>
          <p:nvPr/>
        </p:nvCxnSpPr>
        <p:spPr>
          <a:xfrm rot="16200000" flipH="1">
            <a:off x="6636960" y="5035563"/>
            <a:ext cx="314273" cy="383518"/>
          </a:xfrm>
          <a:prstGeom prst="bentConnector2">
            <a:avLst/>
          </a:prstGeom>
          <a:ln w="254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788354" y="4593619"/>
            <a:ext cx="617056" cy="28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Part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88826" y="5241899"/>
            <a:ext cx="669896" cy="28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CAD</a:t>
            </a:r>
          </a:p>
        </p:txBody>
      </p:sp>
    </p:spTree>
    <p:extLst>
      <p:ext uri="{BB962C8B-B14F-4D97-AF65-F5344CB8AC3E}">
        <p14:creationId xmlns:p14="http://schemas.microsoft.com/office/powerpoint/2010/main" val="78674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Auto-Associate during </a:t>
            </a:r>
            <a:r>
              <a:rPr lang="en-US" dirty="0" err="1" smtClean="0"/>
              <a:t>Checkin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5"/>
          </p:nvPr>
        </p:nvSpPr>
        <p:spPr>
          <a:xfrm>
            <a:off x="561975" y="939309"/>
            <a:ext cx="7976826" cy="338328"/>
          </a:xfrm>
        </p:spPr>
        <p:txBody>
          <a:bodyPr/>
          <a:lstStyle/>
          <a:p>
            <a:r>
              <a:rPr lang="en-US" dirty="0" smtClean="0"/>
              <a:t>CAD Model – Owner Association, Drawing – Calculated Association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95" y="1890952"/>
            <a:ext cx="4306276" cy="235108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1" y="4803387"/>
            <a:ext cx="3454923" cy="134027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536" y="4907249"/>
            <a:ext cx="3773262" cy="118883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194063" y="4342028"/>
            <a:ext cx="2852928" cy="411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The Structure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90536" y="4449428"/>
            <a:ext cx="3773261" cy="411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The Related Objects Association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060935" y="1497441"/>
            <a:ext cx="2249669" cy="334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The Thumbnail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585" y="1879713"/>
            <a:ext cx="2534276" cy="167031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6164385" y="1447800"/>
            <a:ext cx="1888675" cy="384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The Attributes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99209" y="2123517"/>
            <a:ext cx="518984" cy="222421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4623" y="2118670"/>
            <a:ext cx="749116" cy="222421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17" name="Elbow Connector 16"/>
          <p:cNvCxnSpPr>
            <a:stCxn id="14" idx="1"/>
            <a:endCxn id="8" idx="1"/>
          </p:cNvCxnSpPr>
          <p:nvPr/>
        </p:nvCxnSpPr>
        <p:spPr>
          <a:xfrm rot="10800000" flipV="1">
            <a:off x="1066801" y="2234727"/>
            <a:ext cx="632408" cy="3238795"/>
          </a:xfrm>
          <a:prstGeom prst="bentConnector3">
            <a:avLst>
              <a:gd name="adj1" fmla="val 149174"/>
            </a:avLst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5" idx="3"/>
            <a:endCxn id="10" idx="1"/>
          </p:cNvCxnSpPr>
          <p:nvPr/>
        </p:nvCxnSpPr>
        <p:spPr>
          <a:xfrm>
            <a:off x="3033739" y="2229881"/>
            <a:ext cx="1856797" cy="3271786"/>
          </a:xfrm>
          <a:prstGeom prst="bentConnector3">
            <a:avLst>
              <a:gd name="adj1" fmla="val 82831"/>
            </a:avLst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59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4" grpId="1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78134" cy="457200"/>
          </a:xfrm>
        </p:spPr>
        <p:txBody>
          <a:bodyPr/>
          <a:lstStyle/>
          <a:p>
            <a:r>
              <a:rPr lang="en-US" sz="2800" dirty="0" smtClean="0"/>
              <a:t>An Assembly Use Case of Auto-Associate </a:t>
            </a:r>
            <a:r>
              <a:rPr lang="en-US" sz="2800" dirty="0" err="1" smtClean="0"/>
              <a:t>Checkin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5"/>
          </p:nvPr>
        </p:nvSpPr>
        <p:spPr>
          <a:xfrm>
            <a:off x="609600" y="896112"/>
            <a:ext cx="8301934" cy="338328"/>
          </a:xfrm>
        </p:spPr>
        <p:txBody>
          <a:bodyPr/>
          <a:lstStyle/>
          <a:p>
            <a:r>
              <a:rPr lang="en-US" dirty="0" smtClean="0"/>
              <a:t>Product Structure Vs EBOM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34" y="1918129"/>
            <a:ext cx="3291130" cy="465204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33226" y="1304679"/>
            <a:ext cx="2523744" cy="1124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Top Level Part representing a CAD Assembly Model &amp; Drawing. </a:t>
            </a:r>
          </a:p>
        </p:txBody>
      </p:sp>
      <p:cxnSp>
        <p:nvCxnSpPr>
          <p:cNvPr id="11" name="Straight Arrow Connector 10"/>
          <p:cNvCxnSpPr>
            <a:stCxn id="5" idx="3"/>
            <a:endCxn id="12" idx="1"/>
          </p:cNvCxnSpPr>
          <p:nvPr/>
        </p:nvCxnSpPr>
        <p:spPr>
          <a:xfrm>
            <a:off x="2756970" y="1867178"/>
            <a:ext cx="417200" cy="5141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174170" y="2206341"/>
            <a:ext cx="1188105" cy="3500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16" idx="3"/>
            <a:endCxn id="18" idx="1"/>
          </p:cNvCxnSpPr>
          <p:nvPr/>
        </p:nvCxnSpPr>
        <p:spPr>
          <a:xfrm>
            <a:off x="2756970" y="2915798"/>
            <a:ext cx="482364" cy="4400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39334" y="3182524"/>
            <a:ext cx="1388189" cy="3466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54850" y="4205914"/>
            <a:ext cx="1388189" cy="3245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3226" y="4398936"/>
            <a:ext cx="2523744" cy="10697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A Component Level Part representing a CAD Model and two </a:t>
            </a:r>
            <a:r>
              <a:rPr lang="en-US" dirty="0" err="1" smtClean="0">
                <a:solidFill>
                  <a:schemeClr val="bg1"/>
                </a:solidFill>
              </a:rPr>
              <a:t>WTDocs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31" name="Straight Arrow Connector 30"/>
          <p:cNvCxnSpPr>
            <a:stCxn id="30" idx="3"/>
            <a:endCxn id="32" idx="1"/>
          </p:cNvCxnSpPr>
          <p:nvPr/>
        </p:nvCxnSpPr>
        <p:spPr>
          <a:xfrm flipV="1">
            <a:off x="2756970" y="4723624"/>
            <a:ext cx="482364" cy="2101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39334" y="4580396"/>
            <a:ext cx="1388189" cy="28645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7961" y="5738835"/>
            <a:ext cx="2523744" cy="813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A Component Level Part representing a CAD Model.</a:t>
            </a:r>
          </a:p>
        </p:txBody>
      </p:sp>
      <p:cxnSp>
        <p:nvCxnSpPr>
          <p:cNvPr id="34" name="Straight Arrow Connector 33"/>
          <p:cNvCxnSpPr>
            <a:stCxn id="33" idx="3"/>
            <a:endCxn id="35" idx="1"/>
          </p:cNvCxnSpPr>
          <p:nvPr/>
        </p:nvCxnSpPr>
        <p:spPr>
          <a:xfrm flipV="1">
            <a:off x="2731705" y="6015304"/>
            <a:ext cx="507629" cy="1302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239334" y="5872076"/>
            <a:ext cx="1388189" cy="28645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725" y="2956390"/>
            <a:ext cx="2323809" cy="169523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43" name="Rectangle 42"/>
          <p:cNvSpPr/>
          <p:nvPr/>
        </p:nvSpPr>
        <p:spPr>
          <a:xfrm>
            <a:off x="6915065" y="2476542"/>
            <a:ext cx="1545336" cy="446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EBOM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576276" y="1404680"/>
            <a:ext cx="2211876" cy="446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Product Structure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3226" y="3502423"/>
            <a:ext cx="2523744" cy="555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A Bulk Item Material added to the Part</a:t>
            </a:r>
          </a:p>
        </p:txBody>
      </p:sp>
      <p:cxnSp>
        <p:nvCxnSpPr>
          <p:cNvPr id="29" name="Straight Arrow Connector 28"/>
          <p:cNvCxnSpPr>
            <a:stCxn id="28" idx="3"/>
            <a:endCxn id="22" idx="1"/>
          </p:cNvCxnSpPr>
          <p:nvPr/>
        </p:nvCxnSpPr>
        <p:spPr>
          <a:xfrm>
            <a:off x="2756970" y="3780384"/>
            <a:ext cx="897880" cy="5877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3226" y="2491264"/>
            <a:ext cx="2523744" cy="849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A Component Level Part representing a CAD Model &amp; Drawing</a:t>
            </a:r>
          </a:p>
        </p:txBody>
      </p:sp>
      <p:cxnSp>
        <p:nvCxnSpPr>
          <p:cNvPr id="52" name="Straight Arrow Connector 51"/>
          <p:cNvCxnSpPr>
            <a:stCxn id="12" idx="3"/>
          </p:cNvCxnSpPr>
          <p:nvPr/>
        </p:nvCxnSpPr>
        <p:spPr>
          <a:xfrm>
            <a:off x="4362275" y="2381357"/>
            <a:ext cx="2225450" cy="95897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8" idx="3"/>
          </p:cNvCxnSpPr>
          <p:nvPr/>
        </p:nvCxnSpPr>
        <p:spPr>
          <a:xfrm>
            <a:off x="4627523" y="3355850"/>
            <a:ext cx="1960202" cy="28637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2" idx="3"/>
          </p:cNvCxnSpPr>
          <p:nvPr/>
        </p:nvCxnSpPr>
        <p:spPr>
          <a:xfrm flipV="1">
            <a:off x="5043039" y="3948644"/>
            <a:ext cx="1544686" cy="41952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2" idx="3"/>
          </p:cNvCxnSpPr>
          <p:nvPr/>
        </p:nvCxnSpPr>
        <p:spPr>
          <a:xfrm flipV="1">
            <a:off x="4627523" y="4222066"/>
            <a:ext cx="1960202" cy="50155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644535" y="4481220"/>
            <a:ext cx="1943190" cy="15340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78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8" grpId="0" animBg="1"/>
      <p:bldP spid="22" grpId="0" animBg="1"/>
      <p:bldP spid="30" grpId="0" animBg="1"/>
      <p:bldP spid="32" grpId="0" animBg="1"/>
      <p:bldP spid="33" grpId="0" animBg="1"/>
      <p:bldP spid="35" grpId="0" animBg="1"/>
      <p:bldP spid="43" grpId="0" animBg="1"/>
      <p:bldP spid="44" grpId="0" animBg="1"/>
      <p:bldP spid="28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3086100"/>
            <a:ext cx="7924800" cy="9525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What challenges user faces during Associations 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737542"/>
            <a:ext cx="800100" cy="800100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1752600" y="1908992"/>
            <a:ext cx="7264529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spc="2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Life is happy, so far with Owner Links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3142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5"/>
          </p:nvPr>
        </p:nvSpPr>
        <p:spPr>
          <a:xfrm>
            <a:off x="589396" y="819304"/>
            <a:ext cx="8322138" cy="356866"/>
          </a:xfrm>
        </p:spPr>
        <p:txBody>
          <a:bodyPr/>
          <a:lstStyle/>
          <a:p>
            <a:r>
              <a:rPr lang="en-US" dirty="0" smtClean="0"/>
              <a:t>An Assembly where same Spring to be shown with 4 different lengths.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96" y="1522264"/>
            <a:ext cx="3749008" cy="45878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4498" y="4325498"/>
            <a:ext cx="1079711" cy="422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Spring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(1000 mm)</a:t>
            </a:r>
          </a:p>
        </p:txBody>
      </p:sp>
      <p:sp>
        <p:nvSpPr>
          <p:cNvPr id="7" name="Rectangle 6"/>
          <p:cNvSpPr/>
          <p:nvPr/>
        </p:nvSpPr>
        <p:spPr>
          <a:xfrm>
            <a:off x="674499" y="5646614"/>
            <a:ext cx="2063261" cy="4389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Semi-expanded Spring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(1500 mm)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1931" y="6090085"/>
            <a:ext cx="2063261" cy="4389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Semi-expanded Spring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(1700 mm)</a:t>
            </a:r>
          </a:p>
        </p:txBody>
      </p:sp>
      <p:sp>
        <p:nvSpPr>
          <p:cNvPr id="9" name="Rectangle 8"/>
          <p:cNvSpPr/>
          <p:nvPr/>
        </p:nvSpPr>
        <p:spPr>
          <a:xfrm>
            <a:off x="6615102" y="4325498"/>
            <a:ext cx="2063261" cy="4389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Fully-expanded Spring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(2000 mm)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4498" y="1629911"/>
            <a:ext cx="1571487" cy="7748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Frame Assembly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Frame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4 Springs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4497" y="3008922"/>
            <a:ext cx="716641" cy="2949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Frame</a:t>
            </a: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flipV="1">
            <a:off x="1391138" y="2899508"/>
            <a:ext cx="1445847" cy="2568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 flipV="1">
            <a:off x="1754209" y="4478215"/>
            <a:ext cx="1481360" cy="58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</p:cNvCxnSpPr>
          <p:nvPr/>
        </p:nvCxnSpPr>
        <p:spPr>
          <a:xfrm flipV="1">
            <a:off x="4563562" y="4747530"/>
            <a:ext cx="274161" cy="13425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37760" y="4871595"/>
            <a:ext cx="1388763" cy="9867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</p:cNvCxnSpPr>
          <p:nvPr/>
        </p:nvCxnSpPr>
        <p:spPr>
          <a:xfrm flipH="1" flipV="1">
            <a:off x="5736492" y="4536514"/>
            <a:ext cx="878610" cy="84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46504" y="1464694"/>
            <a:ext cx="2296432" cy="7425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Think about this…..</a:t>
            </a:r>
            <a:endParaRPr lang="en-US" i="1" dirty="0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674497" y="1194337"/>
            <a:ext cx="5940605" cy="3442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bg2"/>
              </a:buClr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20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0" algn="ctr" defTabSz="1085850" rtl="0" eaLnBrk="1" latinLnBrk="0" hangingPunct="1">
              <a:spcBef>
                <a:spcPts val="0"/>
              </a:spcBef>
              <a:spcAft>
                <a:spcPts val="20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Will the Owner Link help us with Correct Bill of Material ?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872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1" y="1600200"/>
            <a:ext cx="8153400" cy="308768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0070C0"/>
                </a:solidFill>
              </a:rPr>
              <a:t>About TE Connectivity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0070C0"/>
                </a:solidFill>
              </a:rPr>
              <a:t>Windchill 10 cool stuff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0070C0"/>
                </a:solidFill>
              </a:rPr>
              <a:t>Object Associations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5"/>
          </p:nvPr>
        </p:nvSpPr>
        <p:spPr>
          <a:xfrm>
            <a:off x="721452" y="896112"/>
            <a:ext cx="8314971" cy="338328"/>
          </a:xfrm>
        </p:spPr>
        <p:txBody>
          <a:bodyPr/>
          <a:lstStyle/>
          <a:p>
            <a:r>
              <a:rPr lang="en-US" dirty="0" smtClean="0"/>
              <a:t>What are some other challenges around Owner Association to get correct quantities in EBOM 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640409"/>
            <a:ext cx="5638800" cy="27029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Components that change Form/Function/Position etc.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We already talked about springs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Cables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Latches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Hinges</a:t>
            </a:r>
          </a:p>
          <a:p>
            <a:r>
              <a:rPr lang="en-US" dirty="0" smtClean="0"/>
              <a:t>The </a:t>
            </a:r>
            <a:r>
              <a:rPr lang="en-US" dirty="0"/>
              <a:t>list goes </a:t>
            </a:r>
            <a:r>
              <a:rPr lang="en-US" dirty="0" smtClean="0"/>
              <a:t>on</a:t>
            </a:r>
            <a:r>
              <a:rPr lang="en-US" dirty="0"/>
              <a:t> </a:t>
            </a:r>
            <a:r>
              <a:rPr lang="en-US" dirty="0" smtClean="0"/>
              <a:t>…………….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37" y="1522264"/>
            <a:ext cx="1083896" cy="1083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13" y="2746103"/>
            <a:ext cx="1070819" cy="1070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8" y="4933791"/>
            <a:ext cx="1803982" cy="14118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69" y="4933791"/>
            <a:ext cx="1411812" cy="14118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11" y="5147597"/>
            <a:ext cx="18859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618" y="286890"/>
            <a:ext cx="8153400" cy="457200"/>
          </a:xfrm>
        </p:spPr>
        <p:txBody>
          <a:bodyPr/>
          <a:lstStyle/>
          <a:p>
            <a:r>
              <a:rPr lang="en-US" dirty="0" smtClean="0"/>
              <a:t>Understanding Association Types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56294"/>
              </p:ext>
            </p:extLst>
          </p:nvPr>
        </p:nvGraphicFramePr>
        <p:xfrm>
          <a:off x="685800" y="2173662"/>
          <a:ext cx="8076513" cy="3602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90600"/>
                <a:gridCol w="1219200"/>
                <a:gridCol w="1219200"/>
                <a:gridCol w="34283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Association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Attribute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Thumbnails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Contributes to Structure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Usage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Associate Primary CAD document</a:t>
                      </a:r>
                      <a:r>
                        <a:rPr lang="en-US" sz="1400" baseline="0" dirty="0" smtClean="0"/>
                        <a:t> responsible for driving structure creation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Contributing Image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Multi-CAD secondary association, flexible </a:t>
                      </a:r>
                      <a:r>
                        <a:rPr lang="en-US" sz="1400" dirty="0" smtClean="0"/>
                        <a:t>components. ex. ECAD, Design Automation</a:t>
                      </a:r>
                      <a:endParaRPr lang="en-US" sz="1400" dirty="0"/>
                    </a:p>
                  </a:txBody>
                  <a:tcPr/>
                </a:tc>
              </a:tr>
              <a:tr h="7981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Multi-CAD secondary association, flexible </a:t>
                      </a:r>
                      <a:r>
                        <a:rPr lang="en-US" sz="1400" dirty="0" smtClean="0"/>
                        <a:t>components,</a:t>
                      </a:r>
                      <a:r>
                        <a:rPr lang="en-US" sz="1400" baseline="0" dirty="0" smtClean="0"/>
                        <a:t> ex. Repeating Cad in various forms/fi…..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Contributing Content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Multi-CAD where secondary attributes</a:t>
                      </a:r>
                      <a:r>
                        <a:rPr lang="en-US" sz="1400" baseline="0" dirty="0" smtClean="0"/>
                        <a:t> critical to </a:t>
                      </a:r>
                      <a:r>
                        <a:rPr lang="en-US" sz="1400" baseline="0" dirty="0" smtClean="0"/>
                        <a:t>BOM, IGES/STEP/Legacy CAD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Inclusion of additional descriptive CAD </a:t>
                      </a:r>
                      <a:r>
                        <a:rPr lang="en-US" sz="1400" dirty="0" smtClean="0"/>
                        <a:t>content,</a:t>
                      </a:r>
                      <a:r>
                        <a:rPr lang="en-US" sz="1400" baseline="0" dirty="0" smtClean="0"/>
                        <a:t> ex. Process Plans, Layouts …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46" y="3329834"/>
            <a:ext cx="542857" cy="4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963" y="3356852"/>
            <a:ext cx="542857" cy="495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265" y="4787028"/>
            <a:ext cx="542857" cy="461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530" y="2708937"/>
            <a:ext cx="504762" cy="429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682" y="2709708"/>
            <a:ext cx="504762" cy="4291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992" y="2708937"/>
            <a:ext cx="504762" cy="4477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119" y="4048572"/>
            <a:ext cx="533333" cy="5042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762" y="4073024"/>
            <a:ext cx="533333" cy="4798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611" y="5324792"/>
            <a:ext cx="475236" cy="3667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909" y="5314058"/>
            <a:ext cx="505007" cy="3774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953" y="5314057"/>
            <a:ext cx="505006" cy="3774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189" y="4771882"/>
            <a:ext cx="545658" cy="4850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840" y="4780212"/>
            <a:ext cx="528207" cy="4695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342" y="3310787"/>
            <a:ext cx="600000" cy="5333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4392" y="829763"/>
            <a:ext cx="611853" cy="6478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3837" y="1494278"/>
            <a:ext cx="525179" cy="595205"/>
          </a:xfrm>
          <a:prstGeom prst="rect">
            <a:avLst/>
          </a:prstGeom>
        </p:spPr>
      </p:pic>
      <p:cxnSp>
        <p:nvCxnSpPr>
          <p:cNvPr id="32" name="Elbow Connector 31"/>
          <p:cNvCxnSpPr>
            <a:stCxn id="28" idx="2"/>
            <a:endCxn id="29" idx="1"/>
          </p:cNvCxnSpPr>
          <p:nvPr/>
        </p:nvCxnSpPr>
        <p:spPr>
          <a:xfrm rot="16200000" flipH="1">
            <a:off x="4734942" y="1442985"/>
            <a:ext cx="314273" cy="383518"/>
          </a:xfrm>
          <a:prstGeom prst="bentConnector2">
            <a:avLst/>
          </a:prstGeom>
          <a:ln w="254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886336" y="1001041"/>
            <a:ext cx="617056" cy="28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Part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486808" y="1649321"/>
            <a:ext cx="1447392" cy="28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CAD Model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93605" y="1696882"/>
            <a:ext cx="1390916" cy="376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Association</a:t>
            </a:r>
          </a:p>
        </p:txBody>
      </p:sp>
      <p:cxnSp>
        <p:nvCxnSpPr>
          <p:cNvPr id="46" name="Straight Arrow Connector 45"/>
          <p:cNvCxnSpPr>
            <a:endCxn id="44" idx="3"/>
          </p:cNvCxnSpPr>
          <p:nvPr/>
        </p:nvCxnSpPr>
        <p:spPr>
          <a:xfrm flipH="1">
            <a:off x="4184521" y="1769523"/>
            <a:ext cx="515798" cy="1153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058" y="4038567"/>
            <a:ext cx="504762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8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1035900"/>
          </a:xfrm>
        </p:spPr>
        <p:txBody>
          <a:bodyPr/>
          <a:lstStyle/>
          <a:p>
            <a:r>
              <a:rPr lang="en-US" dirty="0" smtClean="0"/>
              <a:t>Exercise: </a:t>
            </a:r>
            <a:r>
              <a:rPr lang="en-US" dirty="0"/>
              <a:t>How many different CAD Models can you associate to a Single Part?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057400"/>
            <a:ext cx="611853" cy="6478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1000" y="2133601"/>
            <a:ext cx="2438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Only One </a:t>
            </a:r>
            <a:r>
              <a:rPr lang="en-US" dirty="0" err="1" smtClean="0">
                <a:solidFill>
                  <a:schemeClr val="bg1"/>
                </a:solidFill>
              </a:rPr>
              <a:t>WTPart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470009"/>
            <a:ext cx="525179" cy="595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078902"/>
            <a:ext cx="525179" cy="595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078901"/>
            <a:ext cx="525179" cy="595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780269"/>
            <a:ext cx="525179" cy="595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305" y="4470010"/>
            <a:ext cx="525179" cy="595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306" y="3762390"/>
            <a:ext cx="525179" cy="5952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76306" y="3621857"/>
            <a:ext cx="2438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Many CAD Models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1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5350781" y="2249048"/>
            <a:ext cx="1483022" cy="22427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883128" y="2252771"/>
            <a:ext cx="1494529" cy="22427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67213" y="2252771"/>
            <a:ext cx="1238597" cy="22427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979116" y="2252771"/>
            <a:ext cx="1783884" cy="36908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488747" y="2252771"/>
            <a:ext cx="1783884" cy="36908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to CAD Model Associations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5"/>
          </p:nvPr>
        </p:nvSpPr>
        <p:spPr>
          <a:xfrm>
            <a:off x="555312" y="896112"/>
            <a:ext cx="8356222" cy="338328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/>
              <a:t>many </a:t>
            </a:r>
            <a:r>
              <a:rPr lang="en-US" dirty="0" smtClean="0"/>
              <a:t>different </a:t>
            </a:r>
            <a:r>
              <a:rPr lang="en-US" dirty="0" smtClean="0"/>
              <a:t>CAD </a:t>
            </a:r>
            <a:r>
              <a:rPr lang="en-US" dirty="0" smtClean="0"/>
              <a:t>Models can you associate </a:t>
            </a:r>
            <a:r>
              <a:rPr lang="en-US" dirty="0" smtClean="0"/>
              <a:t>to a Single Part?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658" y="1584772"/>
            <a:ext cx="611853" cy="647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76" y="3427173"/>
            <a:ext cx="525179" cy="595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681" y="3427174"/>
            <a:ext cx="525179" cy="595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044" y="3075903"/>
            <a:ext cx="525179" cy="595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043" y="3983447"/>
            <a:ext cx="525179" cy="595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043" y="4850307"/>
            <a:ext cx="525179" cy="595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443" y="3427172"/>
            <a:ext cx="525179" cy="5952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508" y="4910995"/>
            <a:ext cx="525179" cy="5952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508" y="3983447"/>
            <a:ext cx="525179" cy="5952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508" y="3069715"/>
            <a:ext cx="525179" cy="595205"/>
          </a:xfrm>
          <a:prstGeom prst="rect">
            <a:avLst/>
          </a:prstGeom>
        </p:spPr>
      </p:pic>
      <p:cxnSp>
        <p:nvCxnSpPr>
          <p:cNvPr id="18" name="Elbow Connector 17"/>
          <p:cNvCxnSpPr>
            <a:stCxn id="5" idx="1"/>
            <a:endCxn id="6" idx="0"/>
          </p:cNvCxnSpPr>
          <p:nvPr/>
        </p:nvCxnSpPr>
        <p:spPr>
          <a:xfrm rot="10800000" flipV="1">
            <a:off x="1167666" y="1908695"/>
            <a:ext cx="2607992" cy="1518478"/>
          </a:xfrm>
          <a:prstGeom prst="bentConnector2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5" idx="1"/>
            <a:endCxn id="7" idx="0"/>
          </p:cNvCxnSpPr>
          <p:nvPr/>
        </p:nvCxnSpPr>
        <p:spPr>
          <a:xfrm rot="10800000" flipV="1">
            <a:off x="2591272" y="1908694"/>
            <a:ext cx="1184387" cy="1518479"/>
          </a:xfrm>
          <a:prstGeom prst="bentConnector2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5" idx="3"/>
            <a:endCxn id="11" idx="1"/>
          </p:cNvCxnSpPr>
          <p:nvPr/>
        </p:nvCxnSpPr>
        <p:spPr>
          <a:xfrm>
            <a:off x="4387511" y="1908695"/>
            <a:ext cx="1540932" cy="1816080"/>
          </a:xfrm>
          <a:prstGeom prst="bentConnector3">
            <a:avLst>
              <a:gd name="adj1" fmla="val 85604"/>
            </a:avLst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5" idx="3"/>
            <a:endCxn id="14" idx="1"/>
          </p:cNvCxnSpPr>
          <p:nvPr/>
        </p:nvCxnSpPr>
        <p:spPr>
          <a:xfrm>
            <a:off x="4387511" y="1908695"/>
            <a:ext cx="3704997" cy="1458623"/>
          </a:xfrm>
          <a:prstGeom prst="bentConnector3">
            <a:avLst>
              <a:gd name="adj1" fmla="val 87759"/>
            </a:avLst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5" idx="3"/>
            <a:endCxn id="13" idx="1"/>
          </p:cNvCxnSpPr>
          <p:nvPr/>
        </p:nvCxnSpPr>
        <p:spPr>
          <a:xfrm>
            <a:off x="4387511" y="1908695"/>
            <a:ext cx="3704997" cy="2372355"/>
          </a:xfrm>
          <a:prstGeom prst="bentConnector3">
            <a:avLst>
              <a:gd name="adj1" fmla="val 87759"/>
            </a:avLst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5" idx="3"/>
            <a:endCxn id="12" idx="1"/>
          </p:cNvCxnSpPr>
          <p:nvPr/>
        </p:nvCxnSpPr>
        <p:spPr>
          <a:xfrm>
            <a:off x="4387511" y="1908695"/>
            <a:ext cx="3704997" cy="3299903"/>
          </a:xfrm>
          <a:prstGeom prst="bentConnector3">
            <a:avLst>
              <a:gd name="adj1" fmla="val 87970"/>
            </a:avLst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5" idx="2"/>
            <a:endCxn id="10" idx="1"/>
          </p:cNvCxnSpPr>
          <p:nvPr/>
        </p:nvCxnSpPr>
        <p:spPr>
          <a:xfrm rot="16200000" flipH="1">
            <a:off x="2858168" y="3456034"/>
            <a:ext cx="2915293" cy="468458"/>
          </a:xfrm>
          <a:prstGeom prst="bentConnector2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5" idx="2"/>
            <a:endCxn id="9" idx="1"/>
          </p:cNvCxnSpPr>
          <p:nvPr/>
        </p:nvCxnSpPr>
        <p:spPr>
          <a:xfrm rot="16200000" flipH="1">
            <a:off x="3291598" y="3022604"/>
            <a:ext cx="2048433" cy="468458"/>
          </a:xfrm>
          <a:prstGeom prst="bentConnector2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5" idx="2"/>
            <a:endCxn id="8" idx="1"/>
          </p:cNvCxnSpPr>
          <p:nvPr/>
        </p:nvCxnSpPr>
        <p:spPr>
          <a:xfrm rot="16200000" flipH="1">
            <a:off x="3745370" y="2568831"/>
            <a:ext cx="1140889" cy="468459"/>
          </a:xfrm>
          <a:prstGeom prst="bentConnector2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94996" y="2345800"/>
            <a:ext cx="1035170" cy="318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Owner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883129" y="2252771"/>
            <a:ext cx="1494528" cy="577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Contributing Image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582756" y="2359566"/>
            <a:ext cx="1035170" cy="3044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Image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364402" y="2252771"/>
            <a:ext cx="1472275" cy="577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Contributing Content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057266" y="2359566"/>
            <a:ext cx="1009499" cy="3044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04896" y="3900295"/>
            <a:ext cx="723609" cy="258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CAD1.PRT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229465" y="3893043"/>
            <a:ext cx="723609" cy="258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CAD2.PRT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450827" y="3546065"/>
            <a:ext cx="723609" cy="258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CAD3.PRT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450827" y="4449319"/>
            <a:ext cx="723609" cy="258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CAD4.PRT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450827" y="5328640"/>
            <a:ext cx="723609" cy="258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CAD5.PRT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839298" y="3893042"/>
            <a:ext cx="723609" cy="258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CAD6.PRT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979733" y="3539139"/>
            <a:ext cx="723609" cy="258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CAD7.PRT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993293" y="4466687"/>
            <a:ext cx="723609" cy="258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CAD8.PRT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979733" y="5368610"/>
            <a:ext cx="723609" cy="258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CAD9.PRT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691946" y="5671586"/>
            <a:ext cx="1391130" cy="2586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rgbClr val="000000"/>
                </a:solidFill>
              </a:rPr>
              <a:t>And More …</a:t>
            </a:r>
          </a:p>
        </p:txBody>
      </p:sp>
      <p:sp>
        <p:nvSpPr>
          <p:cNvPr id="84" name="Rectangle 83"/>
          <p:cNvSpPr/>
          <p:nvPr/>
        </p:nvSpPr>
        <p:spPr>
          <a:xfrm>
            <a:off x="7063182" y="5684930"/>
            <a:ext cx="1391130" cy="2586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rgbClr val="000000"/>
                </a:solidFill>
              </a:rPr>
              <a:t>And More …</a:t>
            </a:r>
          </a:p>
        </p:txBody>
      </p:sp>
      <p:sp>
        <p:nvSpPr>
          <p:cNvPr id="94" name="Rectangle 93"/>
          <p:cNvSpPr/>
          <p:nvPr/>
        </p:nvSpPr>
        <p:spPr>
          <a:xfrm>
            <a:off x="706889" y="4206803"/>
            <a:ext cx="919621" cy="2886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000000"/>
                </a:solidFill>
              </a:rPr>
              <a:t>Max 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085758" y="4206803"/>
            <a:ext cx="919621" cy="2886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000000"/>
                </a:solidFill>
              </a:rPr>
              <a:t>Max 1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765298" y="4206803"/>
            <a:ext cx="919621" cy="2886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000000"/>
                </a:solidFill>
              </a:rPr>
              <a:t>Max 1</a:t>
            </a:r>
          </a:p>
        </p:txBody>
      </p:sp>
      <p:sp>
        <p:nvSpPr>
          <p:cNvPr id="48" name="Subtitle 2"/>
          <p:cNvSpPr txBox="1">
            <a:spLocks/>
          </p:cNvSpPr>
          <p:nvPr/>
        </p:nvSpPr>
        <p:spPr bwMode="auto">
          <a:xfrm>
            <a:off x="538043" y="6000970"/>
            <a:ext cx="7111309" cy="41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3038" algn="l"/>
              </a:tabLst>
              <a:defRPr lang="en-US" sz="2200"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ＭＳ Ｐゴシック" charset="0"/>
              </a:defRPr>
            </a:lvl1pPr>
            <a:lvl2pPr marL="457200" indent="0" algn="ctr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3038" algn="l"/>
              </a:tabLs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3038" algn="l"/>
              </a:tabLs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3038" algn="l"/>
              </a:tabLst>
              <a:defRPr sz="14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969963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3038" algn="l"/>
              </a:tabLst>
              <a:defRPr sz="1400" i="1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kern="0" dirty="0" smtClean="0">
                <a:solidFill>
                  <a:srgbClr val="00B050"/>
                </a:solidFill>
              </a:rPr>
              <a:t>Answer: </a:t>
            </a:r>
            <a:r>
              <a:rPr lang="en-US" kern="0" dirty="0" smtClean="0"/>
              <a:t>As many as you want, rules apply.</a:t>
            </a:r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39354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1" grpId="0" animBg="1"/>
      <p:bldP spid="100" grpId="0" animBg="1"/>
      <p:bldP spid="89" grpId="0" animBg="1"/>
      <p:bldP spid="88" grpId="0" animBg="1"/>
      <p:bldP spid="59" grpId="0" animBg="1"/>
      <p:bldP spid="71" grpId="0" animBg="1"/>
      <p:bldP spid="71" grpId="1" animBg="1"/>
      <p:bldP spid="72" grpId="0" animBg="1"/>
      <p:bldP spid="73" grpId="0" animBg="1"/>
      <p:bldP spid="73" grpId="1" animBg="1"/>
      <p:bldP spid="74" grpId="0" animBg="1"/>
      <p:bldP spid="68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94" grpId="0" animBg="1"/>
      <p:bldP spid="95" grpId="0" animBg="1"/>
      <p:bldP spid="96" grpId="0" animBg="1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302" y="232043"/>
            <a:ext cx="1244962" cy="1523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06165"/>
            <a:ext cx="8153400" cy="457200"/>
          </a:xfrm>
        </p:spPr>
        <p:txBody>
          <a:bodyPr/>
          <a:lstStyle/>
          <a:p>
            <a:r>
              <a:rPr lang="en-US" dirty="0" smtClean="0"/>
              <a:t>Our Previous Challenge – The Answer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6177" y="5210126"/>
            <a:ext cx="2600000" cy="6572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Wrong Structure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Wrong Bill of </a:t>
            </a:r>
            <a:r>
              <a:rPr lang="en-US" dirty="0" smtClean="0">
                <a:solidFill>
                  <a:schemeClr val="bg1"/>
                </a:solidFill>
              </a:rPr>
              <a:t>Material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9019" y="1699174"/>
            <a:ext cx="1709558" cy="5153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Owner Association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49046" y="1699174"/>
            <a:ext cx="1709558" cy="506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Edit Association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52621" y="1656967"/>
            <a:ext cx="1924579" cy="506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Creo</a:t>
            </a:r>
            <a:r>
              <a:rPr lang="en-US" dirty="0" smtClean="0">
                <a:solidFill>
                  <a:schemeClr val="bg1"/>
                </a:solidFill>
              </a:rPr>
              <a:t> Flexible Components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5"/>
          </p:nvPr>
        </p:nvSpPr>
        <p:spPr>
          <a:xfrm>
            <a:off x="661091" y="646158"/>
            <a:ext cx="7111309" cy="823756"/>
          </a:xfrm>
        </p:spPr>
        <p:txBody>
          <a:bodyPr/>
          <a:lstStyle/>
          <a:p>
            <a:r>
              <a:rPr lang="en-US" dirty="0" smtClean="0"/>
              <a:t>An Assembly where the same Spring </a:t>
            </a:r>
            <a:r>
              <a:rPr lang="en-US" dirty="0" smtClean="0"/>
              <a:t>shown </a:t>
            </a:r>
            <a:r>
              <a:rPr lang="en-US" dirty="0" smtClean="0"/>
              <a:t>with 4 different lengths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Will </a:t>
            </a:r>
            <a:r>
              <a:rPr lang="en-US" dirty="0" smtClean="0"/>
              <a:t>the Owner Link </a:t>
            </a:r>
            <a:r>
              <a:rPr lang="en-US" dirty="0"/>
              <a:t>help us with Correct Bill of Material ? 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3105665" y="5210127"/>
            <a:ext cx="2766335" cy="6572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Messy Structure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Correct Bill of Material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20592" y="5194566"/>
            <a:ext cx="2790942" cy="6572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Correct Structure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Correct Bill of Material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174" y="2265475"/>
            <a:ext cx="2956359" cy="1915387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2277388"/>
            <a:ext cx="2490878" cy="2249860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659" y="2265474"/>
            <a:ext cx="2662346" cy="2827315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</p:pic>
      <p:sp>
        <p:nvSpPr>
          <p:cNvPr id="5" name="Rounded Rectangle 4"/>
          <p:cNvSpPr/>
          <p:nvPr/>
        </p:nvSpPr>
        <p:spPr bwMode="auto">
          <a:xfrm>
            <a:off x="2209800" y="3978192"/>
            <a:ext cx="685800" cy="202670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Owner</a:t>
            </a:r>
            <a:endParaRPr kumimoji="0" lang="en-US" sz="10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940887" y="3474451"/>
            <a:ext cx="879118" cy="204680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Owner</a:t>
            </a:r>
            <a:endParaRPr kumimoji="0" lang="en-US" sz="10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7909883" y="3679131"/>
            <a:ext cx="685800" cy="202670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Owner</a:t>
            </a:r>
            <a:endParaRPr kumimoji="0" lang="en-US" sz="10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940887" y="3708971"/>
            <a:ext cx="879118" cy="172830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err="1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Cont</a:t>
            </a:r>
            <a:r>
              <a:rPr lang="en-US" sz="10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Image</a:t>
            </a:r>
            <a:endParaRPr kumimoji="0" lang="en-US" sz="10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940887" y="3910501"/>
            <a:ext cx="879118" cy="128099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Image</a:t>
            </a:r>
            <a:endParaRPr kumimoji="0" lang="en-US" sz="10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 bwMode="auto">
          <a:xfrm>
            <a:off x="538043" y="6000970"/>
            <a:ext cx="7111309" cy="41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3038" algn="l"/>
              </a:tabLst>
              <a:defRPr lang="en-US" sz="2200"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ＭＳ Ｐゴシック" charset="0"/>
              </a:defRPr>
            </a:lvl1pPr>
            <a:lvl2pPr marL="457200" indent="0" algn="ctr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3038" algn="l"/>
              </a:tabLs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3038" algn="l"/>
              </a:tabLs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3038" algn="l"/>
              </a:tabLst>
              <a:defRPr sz="14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969963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3038" algn="l"/>
              </a:tabLst>
              <a:defRPr sz="1400" i="1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kern="0" dirty="0" smtClean="0">
                <a:solidFill>
                  <a:srgbClr val="00B050"/>
                </a:solidFill>
              </a:rPr>
              <a:t>Answer: </a:t>
            </a:r>
            <a:r>
              <a:rPr lang="en-US" kern="0" dirty="0" smtClean="0"/>
              <a:t>Yes, They all work at different levels.</a:t>
            </a:r>
            <a:endParaRPr lang="en-US" i="1" kern="0" dirty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4940887" y="4095423"/>
            <a:ext cx="879118" cy="128099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Image</a:t>
            </a:r>
            <a:endParaRPr kumimoji="0" lang="en-US" sz="10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5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6" grpId="0" animBg="1"/>
      <p:bldP spid="17" grpId="0" animBg="1"/>
      <p:bldP spid="13" grpId="0" animBg="1"/>
      <p:bldP spid="14" grpId="0" animBg="1"/>
      <p:bldP spid="5" grpId="0" animBg="1"/>
      <p:bldP spid="20" grpId="0" animBg="1"/>
      <p:bldP spid="22" grpId="0" animBg="1"/>
      <p:bldP spid="25" grpId="0" animBg="1"/>
      <p:bldP spid="26" grpId="0" animBg="1"/>
      <p:bldP spid="28" grpId="0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282" y="3836681"/>
            <a:ext cx="1382716" cy="2847982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02" y="3826701"/>
            <a:ext cx="1860273" cy="2857962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1062681" y="1872698"/>
            <a:ext cx="3487689" cy="14700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67" y="1935314"/>
            <a:ext cx="2940908" cy="1476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15" y="2284580"/>
            <a:ext cx="1507525" cy="959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3453"/>
            <a:ext cx="7218556" cy="79005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Gathering Part attribute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5"/>
          </p:nvPr>
        </p:nvSpPr>
        <p:spPr>
          <a:xfrm>
            <a:off x="476334" y="898339"/>
            <a:ext cx="8695944" cy="338328"/>
          </a:xfrm>
        </p:spPr>
        <p:txBody>
          <a:bodyPr/>
          <a:lstStyle/>
          <a:p>
            <a:r>
              <a:rPr lang="en-US" dirty="0" smtClean="0"/>
              <a:t>A Part that is not manufactured, but has a model to facilitate the CAD design.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2508" y="1265744"/>
            <a:ext cx="8222860" cy="575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Gathering </a:t>
            </a:r>
            <a:r>
              <a:rPr lang="en-US" dirty="0">
                <a:solidFill>
                  <a:schemeClr val="bg1"/>
                </a:solidFill>
              </a:rPr>
              <a:t>parts </a:t>
            </a:r>
            <a:r>
              <a:rPr lang="en-US" dirty="0" smtClean="0">
                <a:solidFill>
                  <a:schemeClr val="bg1"/>
                </a:solidFill>
              </a:rPr>
              <a:t>don’t </a:t>
            </a:r>
            <a:r>
              <a:rPr lang="en-US" dirty="0">
                <a:solidFill>
                  <a:schemeClr val="bg1"/>
                </a:solidFill>
              </a:rPr>
              <a:t>appear in </a:t>
            </a:r>
            <a:r>
              <a:rPr lang="en-US" dirty="0" smtClean="0">
                <a:solidFill>
                  <a:schemeClr val="bg1"/>
                </a:solidFill>
              </a:rPr>
              <a:t>the Reports </a:t>
            </a:r>
            <a:r>
              <a:rPr lang="en-US" dirty="0">
                <a:solidFill>
                  <a:schemeClr val="bg1"/>
                </a:solidFill>
              </a:rPr>
              <a:t>such as a </a:t>
            </a:r>
            <a:r>
              <a:rPr lang="en-US" dirty="0" smtClean="0">
                <a:solidFill>
                  <a:schemeClr val="bg1"/>
                </a:solidFill>
              </a:rPr>
              <a:t>BOM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but </a:t>
            </a:r>
            <a:r>
              <a:rPr lang="en-US" dirty="0">
                <a:solidFill>
                  <a:schemeClr val="bg1"/>
                </a:solidFill>
              </a:rPr>
              <a:t>their children are rolled up to the next higher-level assembly in the product structure </a:t>
            </a:r>
            <a:r>
              <a:rPr lang="en-US" dirty="0" smtClean="0">
                <a:solidFill>
                  <a:schemeClr val="bg1"/>
                </a:solidFill>
              </a:rPr>
              <a:t>tree.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4535" y="2262977"/>
            <a:ext cx="1160329" cy="9519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8553" y="3835053"/>
            <a:ext cx="1495238" cy="2771429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7988" y="1944830"/>
            <a:ext cx="1276190" cy="2952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47045" y="3419191"/>
            <a:ext cx="1759480" cy="362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Model Structure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45475" y="3441229"/>
            <a:ext cx="1948596" cy="362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Product Structure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76432" y="3435756"/>
            <a:ext cx="1759480" cy="362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BOM Report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94776" y="4275439"/>
            <a:ext cx="1569414" cy="222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4775" y="4986196"/>
            <a:ext cx="1569415" cy="243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82200" y="4250129"/>
            <a:ext cx="1160329" cy="2730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82201" y="5000230"/>
            <a:ext cx="1160329" cy="2100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9" name="Cross 28"/>
          <p:cNvSpPr/>
          <p:nvPr/>
        </p:nvSpPr>
        <p:spPr>
          <a:xfrm>
            <a:off x="2726724" y="2457877"/>
            <a:ext cx="555123" cy="444496"/>
          </a:xfrm>
          <a:prstGeom prst="plus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" name="Equal 29"/>
          <p:cNvSpPr/>
          <p:nvPr/>
        </p:nvSpPr>
        <p:spPr>
          <a:xfrm>
            <a:off x="4552832" y="2662985"/>
            <a:ext cx="542948" cy="209510"/>
          </a:xfrm>
          <a:prstGeom prst="mathEqual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685800" y="990600"/>
            <a:ext cx="7467600" cy="9866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spc="2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Windchill Tools available </a:t>
            </a:r>
          </a:p>
          <a:p>
            <a:r>
              <a:rPr lang="en-US" kern="0" dirty="0"/>
              <a:t>	</a:t>
            </a:r>
            <a:r>
              <a:rPr lang="en-US" kern="0" dirty="0" smtClean="0"/>
              <a:t>	Part to CAD Association check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152650"/>
            <a:ext cx="1881274" cy="2733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057400"/>
            <a:ext cx="2142857" cy="28286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429000" y="5334000"/>
            <a:ext cx="3886200" cy="609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Lot of good tools in Windchill 10.1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70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Part and CAD Model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066800"/>
            <a:ext cx="8229601" cy="165714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2723943"/>
            <a:ext cx="8229601" cy="281904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934200" y="1672949"/>
            <a:ext cx="1371600" cy="1050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1" y="3774937"/>
            <a:ext cx="762000" cy="1768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5791200"/>
            <a:ext cx="1447800" cy="4572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Compare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19800" y="5791200"/>
            <a:ext cx="1447800" cy="4572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Export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05201" y="5791200"/>
            <a:ext cx="1447800" cy="4572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Reports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9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57200"/>
          </a:xfrm>
        </p:spPr>
        <p:txBody>
          <a:bodyPr/>
          <a:lstStyle/>
          <a:p>
            <a:r>
              <a:rPr lang="en-US" dirty="0"/>
              <a:t>Compare Part and CAD Model </a:t>
            </a:r>
            <a:r>
              <a:rPr lang="en-US" dirty="0" smtClean="0"/>
              <a:t>Structure cont..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10108"/>
            <a:ext cx="7695704" cy="498555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91050" y="2590800"/>
            <a:ext cx="59055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0575" y="3048000"/>
            <a:ext cx="59055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399" y="4495800"/>
            <a:ext cx="352425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5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0" y="933778"/>
            <a:ext cx="7543800" cy="1143000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Summary - Object </a:t>
            </a:r>
            <a:r>
              <a:rPr lang="en-US" sz="3600" dirty="0">
                <a:solidFill>
                  <a:srgbClr val="0070C0"/>
                </a:solidFill>
              </a:rPr>
              <a:t>Associations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4763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86303"/>
            <a:ext cx="3624038" cy="2681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410200" y="3886200"/>
            <a:ext cx="2057400" cy="8820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Part-To-Doc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EBOM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Speed to Market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217206" y="2362200"/>
            <a:ext cx="2443387" cy="28864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Windchill 10.1 M040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86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858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9194" y="1005430"/>
            <a:ext cx="3453682" cy="21452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27013" indent="-227013"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kern="0" dirty="0" smtClean="0">
                <a:solidFill>
                  <a:srgbClr val="FFFFFF"/>
                </a:solidFill>
                <a:ea typeface="MS PGothic" pitchFamily="34" charset="-128"/>
                <a:cs typeface="Gotham-Bold"/>
              </a:rPr>
              <a:t>Solving connectivity challenges </a:t>
            </a:r>
            <a:r>
              <a:rPr lang="en-US" kern="0" dirty="0" smtClean="0">
                <a:solidFill>
                  <a:srgbClr val="FFFFFF"/>
                </a:solidFill>
                <a:latin typeface="AauxPro OT Medium" charset="0"/>
                <a:ea typeface="MS PGothic" pitchFamily="34" charset="-128"/>
                <a:cs typeface="Gotham-Bold"/>
              </a:rPr>
              <a:t>with the broadest range </a:t>
            </a:r>
            <a:r>
              <a:rPr lang="en-US" kern="0" dirty="0">
                <a:solidFill>
                  <a:srgbClr val="FFFFFF"/>
                </a:solidFill>
                <a:latin typeface="AauxPro OT Medium" charset="0"/>
                <a:ea typeface="MS PGothic" pitchFamily="34" charset="-128"/>
                <a:cs typeface="Gotham-Bold"/>
              </a:rPr>
              <a:t>of products </a:t>
            </a:r>
            <a:endParaRPr lang="en-US" kern="0" dirty="0" smtClean="0">
              <a:solidFill>
                <a:srgbClr val="FFFFFF"/>
              </a:solidFill>
              <a:ea typeface="MS PGothic" pitchFamily="34" charset="-128"/>
              <a:cs typeface="Gotham-Bold"/>
            </a:endParaRPr>
          </a:p>
          <a:p>
            <a:pPr marL="227013" indent="-227013"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kern="0" dirty="0" smtClean="0">
                <a:solidFill>
                  <a:srgbClr val="FFFFFF"/>
                </a:solidFill>
                <a:ea typeface="MS PGothic" pitchFamily="34" charset="-128"/>
                <a:cs typeface="Gotham-Bold"/>
              </a:rPr>
              <a:t>Engineering </a:t>
            </a:r>
            <a:r>
              <a:rPr lang="en-US" kern="0" dirty="0">
                <a:solidFill>
                  <a:srgbClr val="FFFFFF"/>
                </a:solidFill>
                <a:ea typeface="MS PGothic" pitchFamily="34" charset="-128"/>
                <a:cs typeface="Gotham-Bold"/>
              </a:rPr>
              <a:t>driven</a:t>
            </a:r>
            <a:r>
              <a:rPr lang="en-US" kern="0" dirty="0" smtClean="0">
                <a:solidFill>
                  <a:srgbClr val="FFFFFF"/>
                </a:solidFill>
                <a:ea typeface="MS PGothic" pitchFamily="34" charset="-128"/>
                <a:cs typeface="Gotham-Bold"/>
              </a:rPr>
              <a:t>,</a:t>
            </a:r>
            <a:br>
              <a:rPr lang="en-US" kern="0" dirty="0" smtClean="0">
                <a:solidFill>
                  <a:srgbClr val="FFFFFF"/>
                </a:solidFill>
                <a:ea typeface="MS PGothic" pitchFamily="34" charset="-128"/>
                <a:cs typeface="Gotham-Bold"/>
              </a:rPr>
            </a:br>
            <a:r>
              <a:rPr lang="en-US" kern="0" dirty="0" smtClean="0">
                <a:solidFill>
                  <a:srgbClr val="FFFFFF"/>
                </a:solidFill>
                <a:ea typeface="MS PGothic" pitchFamily="34" charset="-128"/>
                <a:cs typeface="Gotham-Bold"/>
              </a:rPr>
              <a:t>customer focused</a:t>
            </a:r>
            <a:endParaRPr lang="en-US" kern="0" dirty="0">
              <a:solidFill>
                <a:srgbClr val="FFFFFF"/>
              </a:solidFill>
              <a:ea typeface="MS PGothic" pitchFamily="34" charset="-128"/>
              <a:cs typeface="Gotham-Bold"/>
            </a:endParaRPr>
          </a:p>
          <a:p>
            <a:pPr marL="227013" indent="-227013"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kern="0" dirty="0" smtClean="0">
                <a:solidFill>
                  <a:srgbClr val="FFFFFF"/>
                </a:solidFill>
                <a:ea typeface="MS PGothic" pitchFamily="34" charset="-128"/>
                <a:cs typeface="Gotham-Bold"/>
              </a:rPr>
              <a:t>Leveraging technology innovations across industries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latin typeface="Arial" charset="0"/>
                <a:ea typeface="ＭＳ Ｐゴシック" charset="0"/>
              </a:rPr>
              <a:pPr eaLnBrk="1" hangingPunct="1">
                <a:defRPr/>
              </a:pPr>
              <a:t>4</a:t>
            </a:fld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659" y="349750"/>
            <a:ext cx="587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AauxPro OT Medium" charset="0"/>
                <a:ea typeface="MS PGothic" pitchFamily="34" charset="-128"/>
              </a:rPr>
              <a:t>A WORLD LEADER IN CONNECTIVITY</a:t>
            </a:r>
            <a:endParaRPr lang="en-US" b="1" kern="0" dirty="0">
              <a:solidFill>
                <a:srgbClr val="FFFFFF"/>
              </a:solidFill>
              <a:latin typeface="AauxPro OT Medium" charset="0"/>
              <a:ea typeface="MS PGothic" pitchFamily="34" charset="-128"/>
            </a:endParaRPr>
          </a:p>
        </p:txBody>
      </p:sp>
      <p:pic>
        <p:nvPicPr>
          <p:cNvPr id="8" name="Picture 7" descr="orange_bar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" y="76200"/>
            <a:ext cx="941832" cy="562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86890"/>
            <a:ext cx="8396018" cy="45720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sz="2600" dirty="0" smtClean="0"/>
              <a:t>Take away - Summary of Part-CAD Association Types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37657"/>
              </p:ext>
            </p:extLst>
          </p:nvPr>
        </p:nvGraphicFramePr>
        <p:xfrm>
          <a:off x="685800" y="2334499"/>
          <a:ext cx="8076513" cy="3602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90600"/>
                <a:gridCol w="1219200"/>
                <a:gridCol w="1219200"/>
                <a:gridCol w="34283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Association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Attribute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Thumbnails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Contributes to Structure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Usage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Associate Primary CAD document</a:t>
                      </a:r>
                      <a:r>
                        <a:rPr lang="en-US" sz="1400" baseline="0" dirty="0" smtClean="0"/>
                        <a:t> responsible for driving structure creation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Contributing Image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Multi-CAD secondary association, flexible </a:t>
                      </a:r>
                      <a:r>
                        <a:rPr lang="en-US" sz="1400" dirty="0" smtClean="0"/>
                        <a:t>components. ex. ECAD, Design Automation</a:t>
                      </a:r>
                      <a:endParaRPr lang="en-US" sz="1400" dirty="0"/>
                    </a:p>
                  </a:txBody>
                  <a:tcPr/>
                </a:tc>
              </a:tr>
              <a:tr h="7981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Multi-CAD secondary association, flexible </a:t>
                      </a:r>
                      <a:r>
                        <a:rPr lang="en-US" sz="1400" dirty="0" smtClean="0"/>
                        <a:t>components,</a:t>
                      </a:r>
                      <a:r>
                        <a:rPr lang="en-US" sz="1400" baseline="0" dirty="0" smtClean="0"/>
                        <a:t> ex. Repeating Cad in various forms/fi…..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Contributing Content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Multi-CAD where secondary attributes</a:t>
                      </a:r>
                      <a:r>
                        <a:rPr lang="en-US" sz="1400" baseline="0" dirty="0" smtClean="0"/>
                        <a:t> critical to </a:t>
                      </a:r>
                      <a:r>
                        <a:rPr lang="en-US" sz="1400" baseline="0" dirty="0" smtClean="0"/>
                        <a:t>BOM, IGES/STEP/Legacy CAD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Inclusion of additional descriptive CAD </a:t>
                      </a:r>
                      <a:r>
                        <a:rPr lang="en-US" sz="1400" dirty="0" smtClean="0"/>
                        <a:t>content,</a:t>
                      </a:r>
                      <a:r>
                        <a:rPr lang="en-US" sz="1400" baseline="0" dirty="0" smtClean="0"/>
                        <a:t> ex. Process Plans, Layouts …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46" y="3490671"/>
            <a:ext cx="542857" cy="4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963" y="3517689"/>
            <a:ext cx="542857" cy="495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265" y="4947865"/>
            <a:ext cx="542857" cy="461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530" y="2869774"/>
            <a:ext cx="504762" cy="429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682" y="2870545"/>
            <a:ext cx="504762" cy="4291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992" y="2869774"/>
            <a:ext cx="504762" cy="4477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119" y="4209409"/>
            <a:ext cx="533333" cy="5042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762" y="4233861"/>
            <a:ext cx="533333" cy="4798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611" y="5485629"/>
            <a:ext cx="475236" cy="3667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909" y="5474895"/>
            <a:ext cx="505007" cy="3774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953" y="5474894"/>
            <a:ext cx="505006" cy="3774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189" y="4932719"/>
            <a:ext cx="545658" cy="4850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840" y="4941049"/>
            <a:ext cx="528207" cy="4695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342" y="3471624"/>
            <a:ext cx="600000" cy="5333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4392" y="990600"/>
            <a:ext cx="611853" cy="6478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3837" y="1655115"/>
            <a:ext cx="525179" cy="595205"/>
          </a:xfrm>
          <a:prstGeom prst="rect">
            <a:avLst/>
          </a:prstGeom>
        </p:spPr>
      </p:pic>
      <p:cxnSp>
        <p:nvCxnSpPr>
          <p:cNvPr id="32" name="Elbow Connector 31"/>
          <p:cNvCxnSpPr>
            <a:stCxn id="28" idx="2"/>
            <a:endCxn id="29" idx="1"/>
          </p:cNvCxnSpPr>
          <p:nvPr/>
        </p:nvCxnSpPr>
        <p:spPr>
          <a:xfrm rot="16200000" flipH="1">
            <a:off x="4734942" y="1603822"/>
            <a:ext cx="314273" cy="383518"/>
          </a:xfrm>
          <a:prstGeom prst="bentConnector2">
            <a:avLst/>
          </a:prstGeom>
          <a:ln w="254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886336" y="1161878"/>
            <a:ext cx="617056" cy="28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Part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486808" y="1810158"/>
            <a:ext cx="1447392" cy="28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CAD Model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93605" y="1857719"/>
            <a:ext cx="1390916" cy="376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Association</a:t>
            </a:r>
          </a:p>
        </p:txBody>
      </p:sp>
      <p:cxnSp>
        <p:nvCxnSpPr>
          <p:cNvPr id="46" name="Straight Arrow Connector 45"/>
          <p:cNvCxnSpPr>
            <a:endCxn id="44" idx="3"/>
          </p:cNvCxnSpPr>
          <p:nvPr/>
        </p:nvCxnSpPr>
        <p:spPr>
          <a:xfrm flipH="1">
            <a:off x="4184521" y="1930360"/>
            <a:ext cx="515798" cy="1153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058" y="4199404"/>
            <a:ext cx="504762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5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54763"/>
            <a:ext cx="2133600" cy="365125"/>
          </a:xfrm>
        </p:spPr>
        <p:txBody>
          <a:bodyPr/>
          <a:lstStyle/>
          <a:p>
            <a:fld id="{CF809491-78A6-404B-B574-4CD221E4431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41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02" b="89884" l="9798" r="89914">
                        <a14:foregroundMark x1="31700" y1="69653" x2="31700" y2="69653"/>
                        <a14:foregroundMark x1="67435" y1="29769" x2="67435" y2="29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33051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35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.jpg"/>
          <p:cNvPicPr>
            <a:picLocks noChangeAspect="1"/>
          </p:cNvPicPr>
          <p:nvPr/>
        </p:nvPicPr>
        <p:blipFill rotWithShape="1"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90" r="6623" b="4896"/>
          <a:stretch/>
        </p:blipFill>
        <p:spPr>
          <a:xfrm>
            <a:off x="722921" y="996462"/>
            <a:ext cx="8108461" cy="5269573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09563" y="6354990"/>
            <a:ext cx="2133600" cy="3651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latin typeface="Arial" charset="0"/>
                <a:ea typeface="ＭＳ Ｐゴシック" charset="0"/>
              </a:rPr>
              <a:pPr eaLnBrk="1" hangingPunct="1">
                <a:defRPr/>
              </a:pPr>
              <a:t>5</a:t>
            </a:fld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399" y="365125"/>
            <a:ext cx="7981951" cy="828903"/>
          </a:xfrm>
        </p:spPr>
        <p:txBody>
          <a:bodyPr/>
          <a:lstStyle/>
          <a:p>
            <a:r>
              <a:rPr lang="en-US" dirty="0" smtClean="0"/>
              <a:t>GLOBAL SCALE AND STRENGTH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710111" y="1022712"/>
            <a:ext cx="3319703" cy="1605306"/>
          </a:xfrm>
          <a:prstGeom prst="ellipse">
            <a:avLst/>
          </a:prstGeom>
          <a:solidFill>
            <a:schemeClr val="tx2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622737" y="1006602"/>
            <a:ext cx="2463863" cy="1497147"/>
          </a:xfrm>
          <a:prstGeom prst="ellipse">
            <a:avLst/>
          </a:prstGeom>
          <a:solidFill>
            <a:schemeClr val="tx1"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207" y="1420499"/>
            <a:ext cx="4045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  <a:ea typeface="ＭＳ Ｐゴシック" charset="0"/>
              </a:rPr>
              <a:t>Transportation</a:t>
            </a:r>
            <a:endParaRPr lang="en-US" sz="3600" b="1" baseline="3000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0582" y="1420434"/>
            <a:ext cx="2203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  <a:ea typeface="ＭＳ Ｐゴシック" charset="0"/>
              </a:rPr>
              <a:t>Network</a:t>
            </a:r>
            <a:endParaRPr lang="en-US" sz="3600" b="1" baseline="3000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3106579"/>
            <a:ext cx="1981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ASIA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103078" y="2415259"/>
            <a:ext cx="2728171" cy="1447800"/>
          </a:xfrm>
          <a:prstGeom prst="ellipse">
            <a:avLst/>
          </a:prstGeom>
          <a:solidFill>
            <a:schemeClr val="tx2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525078" y="2431959"/>
            <a:ext cx="2672389" cy="1496750"/>
          </a:xfrm>
          <a:prstGeom prst="ellipse">
            <a:avLst/>
          </a:prstGeom>
          <a:solidFill>
            <a:srgbClr val="A2A2A2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9942" y="2783418"/>
            <a:ext cx="2462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  <a:ea typeface="ＭＳ Ｐゴシック" charset="0"/>
              </a:rPr>
              <a:t>Consumer</a:t>
            </a:r>
            <a:endParaRPr lang="en-US" sz="3600" b="1" baseline="3000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0243" y="2795300"/>
            <a:ext cx="2756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  <a:ea typeface="ＭＳ Ｐゴシック" charset="0"/>
              </a:rPr>
              <a:t>Industrial</a:t>
            </a:r>
            <a:endParaRPr lang="en-US" sz="3600" b="1" baseline="3000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53309" y="4038600"/>
            <a:ext cx="8382000" cy="12954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8000"/>
                </a:schemeClr>
              </a:gs>
              <a:gs pos="100000">
                <a:srgbClr val="FFFFFF">
                  <a:alpha val="82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3" name="Text Box 69"/>
          <p:cNvSpPr txBox="1">
            <a:spLocks noChangeArrowheads="1"/>
          </p:cNvSpPr>
          <p:nvPr/>
        </p:nvSpPr>
        <p:spPr bwMode="auto">
          <a:xfrm>
            <a:off x="685800" y="4051005"/>
            <a:ext cx="2108900" cy="13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F08B1D"/>
              </a:buClr>
            </a:pPr>
            <a:r>
              <a:rPr lang="en-US" sz="1800" dirty="0" smtClean="0">
                <a:solidFill>
                  <a:srgbClr val="A2A2A2">
                    <a:lumMod val="75000"/>
                  </a:srgbClr>
                </a:solidFill>
                <a:latin typeface="Arial"/>
                <a:ea typeface="+mn-ea"/>
                <a:cs typeface="Arial"/>
              </a:rPr>
              <a:t>Americas</a:t>
            </a:r>
          </a:p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F08B1D"/>
              </a:buClr>
            </a:pPr>
            <a:r>
              <a:rPr lang="en-US" sz="1800" dirty="0" smtClean="0">
                <a:solidFill>
                  <a:srgbClr val="A2A2A2">
                    <a:lumMod val="75000"/>
                  </a:srgbClr>
                </a:solidFill>
                <a:latin typeface="Arial"/>
                <a:ea typeface="+mn-ea"/>
                <a:cs typeface="Arial"/>
              </a:rPr>
              <a:t>10 </a:t>
            </a:r>
            <a:r>
              <a:rPr lang="en-US" sz="1800" spc="-20" dirty="0" smtClean="0">
                <a:solidFill>
                  <a:srgbClr val="A2A2A2">
                    <a:lumMod val="75000"/>
                  </a:srgbClr>
                </a:solidFill>
                <a:latin typeface="Arial"/>
                <a:ea typeface="+mn-ea"/>
                <a:cs typeface="Arial"/>
              </a:rPr>
              <a:t>design centers</a:t>
            </a:r>
          </a:p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F08B1D"/>
              </a:buClr>
            </a:pPr>
            <a:r>
              <a:rPr lang="en-US" sz="1800" dirty="0" smtClean="0">
                <a:solidFill>
                  <a:srgbClr val="A2A2A2">
                    <a:lumMod val="75000"/>
                  </a:srgbClr>
                </a:solidFill>
                <a:latin typeface="Arial"/>
                <a:ea typeface="+mn-ea"/>
                <a:cs typeface="Arial"/>
              </a:rPr>
              <a:t>38 mfg. sites</a:t>
            </a:r>
          </a:p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F08B1D"/>
              </a:buClr>
            </a:pPr>
            <a:r>
              <a:rPr lang="en-US" sz="1800" dirty="0" smtClean="0">
                <a:solidFill>
                  <a:srgbClr val="A2A2A2">
                    <a:lumMod val="75000"/>
                  </a:srgbClr>
                </a:solidFill>
                <a:latin typeface="Arial"/>
                <a:ea typeface="+mn-ea"/>
                <a:cs typeface="Arial"/>
              </a:rPr>
              <a:t>2,375 engineers</a:t>
            </a:r>
            <a:endParaRPr lang="en-US" sz="1800" dirty="0">
              <a:solidFill>
                <a:srgbClr val="A2A2A2">
                  <a:lumMod val="75000"/>
                </a:srgb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4" name="Text Box 69"/>
          <p:cNvSpPr txBox="1">
            <a:spLocks noChangeArrowheads="1"/>
          </p:cNvSpPr>
          <p:nvPr/>
        </p:nvSpPr>
        <p:spPr bwMode="auto">
          <a:xfrm>
            <a:off x="6977433" y="4063847"/>
            <a:ext cx="2166567" cy="13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F08B1D"/>
              </a:buClr>
            </a:pPr>
            <a:r>
              <a:rPr lang="en-US" sz="1800" dirty="0" smtClean="0">
                <a:solidFill>
                  <a:srgbClr val="A2A2A2">
                    <a:lumMod val="75000"/>
                  </a:srgbClr>
                </a:solidFill>
                <a:latin typeface="Arial"/>
                <a:ea typeface="+mn-ea"/>
                <a:cs typeface="Arial"/>
              </a:rPr>
              <a:t>China</a:t>
            </a:r>
          </a:p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F08B1D"/>
              </a:buClr>
            </a:pPr>
            <a:r>
              <a:rPr lang="en-US" sz="1800" dirty="0" smtClean="0">
                <a:solidFill>
                  <a:srgbClr val="A2A2A2">
                    <a:lumMod val="75000"/>
                  </a:srgbClr>
                </a:solidFill>
                <a:latin typeface="Arial"/>
                <a:ea typeface="+mn-ea"/>
                <a:cs typeface="Arial"/>
              </a:rPr>
              <a:t>3 design centers</a:t>
            </a:r>
          </a:p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F08B1D"/>
              </a:buClr>
            </a:pPr>
            <a:r>
              <a:rPr lang="en-US" sz="1800" dirty="0" smtClean="0">
                <a:solidFill>
                  <a:srgbClr val="A2A2A2">
                    <a:lumMod val="75000"/>
                  </a:srgbClr>
                </a:solidFill>
              </a:rPr>
              <a:t>16 mfg. sites</a:t>
            </a:r>
            <a:endParaRPr lang="en-US" sz="1800" dirty="0">
              <a:solidFill>
                <a:srgbClr val="A2A2A2">
                  <a:lumMod val="75000"/>
                </a:srgbClr>
              </a:solidFill>
            </a:endParaRPr>
          </a:p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F08B1D"/>
              </a:buClr>
            </a:pPr>
            <a:r>
              <a:rPr lang="en-US" sz="1800" dirty="0" smtClean="0">
                <a:solidFill>
                  <a:srgbClr val="A2A2A2">
                    <a:lumMod val="75000"/>
                  </a:srgbClr>
                </a:solidFill>
                <a:latin typeface="Arial"/>
                <a:ea typeface="+mn-ea"/>
                <a:cs typeface="Arial"/>
              </a:rPr>
              <a:t>1,880 engineers</a:t>
            </a:r>
            <a:endParaRPr lang="en-US" sz="1800" dirty="0">
              <a:solidFill>
                <a:srgbClr val="A2A2A2">
                  <a:lumMod val="75000"/>
                </a:srgb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" name="Text Box 69"/>
          <p:cNvSpPr txBox="1">
            <a:spLocks noChangeArrowheads="1"/>
          </p:cNvSpPr>
          <p:nvPr/>
        </p:nvSpPr>
        <p:spPr bwMode="auto">
          <a:xfrm>
            <a:off x="4953000" y="4063847"/>
            <a:ext cx="2165646" cy="13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F08B1D"/>
              </a:buClr>
            </a:pPr>
            <a:r>
              <a:rPr lang="en-US" sz="1800" dirty="0" smtClean="0">
                <a:solidFill>
                  <a:srgbClr val="A2A2A2">
                    <a:lumMod val="75000"/>
                  </a:srgbClr>
                </a:solidFill>
                <a:latin typeface="Arial"/>
                <a:ea typeface="+mn-ea"/>
                <a:cs typeface="Arial"/>
              </a:rPr>
              <a:t>A/P (non-China)</a:t>
            </a:r>
          </a:p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F08B1D"/>
              </a:buClr>
            </a:pPr>
            <a:r>
              <a:rPr lang="en-US" sz="1800" dirty="0" smtClean="0">
                <a:solidFill>
                  <a:srgbClr val="A2A2A2">
                    <a:lumMod val="75000"/>
                  </a:srgbClr>
                </a:solidFill>
                <a:latin typeface="Arial"/>
                <a:ea typeface="+mn-ea"/>
                <a:cs typeface="Arial"/>
              </a:rPr>
              <a:t>3 design centers</a:t>
            </a:r>
          </a:p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F08B1D"/>
              </a:buClr>
            </a:pPr>
            <a:r>
              <a:rPr lang="en-US" sz="1800" dirty="0" smtClean="0">
                <a:solidFill>
                  <a:srgbClr val="A2A2A2">
                    <a:lumMod val="75000"/>
                  </a:srgbClr>
                </a:solidFill>
              </a:rPr>
              <a:t>12 mfg. sites</a:t>
            </a:r>
            <a:endParaRPr lang="en-US" sz="1800" dirty="0">
              <a:solidFill>
                <a:srgbClr val="A2A2A2">
                  <a:lumMod val="75000"/>
                </a:srgbClr>
              </a:solidFill>
            </a:endParaRPr>
          </a:p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F08B1D"/>
              </a:buClr>
            </a:pPr>
            <a:r>
              <a:rPr lang="en-US" sz="1800" dirty="0" smtClean="0">
                <a:solidFill>
                  <a:srgbClr val="A2A2A2">
                    <a:lumMod val="75000"/>
                  </a:srgbClr>
                </a:solidFill>
                <a:latin typeface="Arial"/>
                <a:ea typeface="+mn-ea"/>
                <a:cs typeface="Arial"/>
              </a:rPr>
              <a:t>950 engineers</a:t>
            </a:r>
            <a:endParaRPr lang="en-US" sz="1800" dirty="0">
              <a:solidFill>
                <a:srgbClr val="A2A2A2">
                  <a:lumMod val="75000"/>
                </a:srgb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Text Box 69"/>
          <p:cNvSpPr txBox="1">
            <a:spLocks noChangeArrowheads="1"/>
          </p:cNvSpPr>
          <p:nvPr/>
        </p:nvSpPr>
        <p:spPr bwMode="auto">
          <a:xfrm>
            <a:off x="2825088" y="4081109"/>
            <a:ext cx="2171700" cy="13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F08B1D"/>
              </a:buClr>
            </a:pPr>
            <a:r>
              <a:rPr lang="en-US" sz="1800" dirty="0" smtClean="0">
                <a:solidFill>
                  <a:srgbClr val="A2A2A2">
                    <a:lumMod val="75000"/>
                  </a:srgbClr>
                </a:solidFill>
                <a:latin typeface="Arial"/>
                <a:ea typeface="+mn-ea"/>
                <a:cs typeface="Arial"/>
              </a:rPr>
              <a:t>EMEA</a:t>
            </a:r>
          </a:p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F08B1D"/>
              </a:buClr>
            </a:pPr>
            <a:r>
              <a:rPr lang="en-US" sz="1800" dirty="0" smtClean="0">
                <a:solidFill>
                  <a:srgbClr val="A2A2A2">
                    <a:lumMod val="75000"/>
                  </a:srgbClr>
                </a:solidFill>
                <a:latin typeface="Arial"/>
                <a:ea typeface="+mn-ea"/>
                <a:cs typeface="Arial"/>
              </a:rPr>
              <a:t>5 design centers</a:t>
            </a:r>
          </a:p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F08B1D"/>
              </a:buClr>
            </a:pPr>
            <a:r>
              <a:rPr lang="en-US" sz="1800" dirty="0" smtClean="0">
                <a:solidFill>
                  <a:srgbClr val="A2A2A2">
                    <a:lumMod val="75000"/>
                  </a:srgbClr>
                </a:solidFill>
              </a:rPr>
              <a:t>33 mfg. sites</a:t>
            </a:r>
            <a:endParaRPr lang="en-US" sz="1800" dirty="0">
              <a:solidFill>
                <a:srgbClr val="A2A2A2">
                  <a:lumMod val="75000"/>
                </a:srgbClr>
              </a:solidFill>
            </a:endParaRPr>
          </a:p>
          <a:p>
            <a:pPr marL="0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F08B1D"/>
              </a:buClr>
            </a:pPr>
            <a:r>
              <a:rPr lang="en-US" sz="1800" dirty="0" smtClean="0">
                <a:solidFill>
                  <a:srgbClr val="A2A2A2">
                    <a:lumMod val="75000"/>
                  </a:srgbClr>
                </a:solidFill>
                <a:latin typeface="Arial"/>
                <a:ea typeface="+mn-ea"/>
                <a:cs typeface="Arial"/>
              </a:rPr>
              <a:t>1,700 engineers</a:t>
            </a:r>
            <a:endParaRPr lang="en-US" sz="1800" dirty="0">
              <a:solidFill>
                <a:srgbClr val="A2A2A2">
                  <a:lumMod val="75000"/>
                </a:srgbClr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895600" y="4343400"/>
            <a:ext cx="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08B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953000" y="4343400"/>
            <a:ext cx="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08B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86600" y="4343400"/>
            <a:ext cx="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08B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538042" y="5410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baseline="30000" dirty="0" smtClean="0">
                <a:solidFill>
                  <a:srgbClr val="0073AE"/>
                </a:solidFill>
                <a:ea typeface="MS PGothic" pitchFamily="34" charset="-128"/>
              </a:rPr>
              <a:t>$</a:t>
            </a:r>
            <a:r>
              <a:rPr lang="en-US" sz="6000" b="1" dirty="0" smtClean="0">
                <a:solidFill>
                  <a:srgbClr val="0073AE"/>
                </a:solidFill>
                <a:ea typeface="MS PGothic" pitchFamily="34" charset="-128"/>
              </a:rPr>
              <a:t>13.3B</a:t>
            </a:r>
            <a:endParaRPr lang="en-US" sz="6000" b="1" dirty="0">
              <a:solidFill>
                <a:srgbClr val="0073AE"/>
              </a:solidFill>
              <a:ea typeface="MS PGothic" pitchFamily="34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73AE"/>
              </a:solidFill>
              <a:latin typeface="AauxPro OT Medium" charset="0"/>
              <a:ea typeface="MS PGothic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81242" y="57912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A2A2A2"/>
                </a:solidFill>
                <a:ea typeface="MS PGothic" pitchFamily="34" charset="-128"/>
              </a:rPr>
              <a:t>SALES WORLDWIDE</a:t>
            </a:r>
          </a:p>
        </p:txBody>
      </p:sp>
    </p:spTree>
    <p:extLst>
      <p:ext uri="{BB962C8B-B14F-4D97-AF65-F5344CB8AC3E}">
        <p14:creationId xmlns:p14="http://schemas.microsoft.com/office/powerpoint/2010/main" val="6951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0" y="-1"/>
            <a:ext cx="6705600" cy="6019801"/>
          </a:xfrm>
          <a:prstGeom prst="rect">
            <a:avLst/>
          </a:prstGeom>
          <a:gradFill flip="none" rotWithShape="1">
            <a:gsLst>
              <a:gs pos="0">
                <a:srgbClr val="A2A2A2">
                  <a:lumMod val="75000"/>
                </a:srgbClr>
              </a:gs>
              <a:gs pos="32000">
                <a:prstClr val="white"/>
              </a:gs>
              <a:gs pos="87000">
                <a:srgbClr val="A2A2A2"/>
              </a:gs>
            </a:gsLst>
            <a:lin ang="16200000" scaled="0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0" smtClean="0">
              <a:solidFill>
                <a:srgbClr val="0073AE"/>
              </a:solidFill>
              <a:ea typeface="MS PGothic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43200" y="1379107"/>
            <a:ext cx="3581400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srgbClr val="A2A2A2">
                    <a:lumMod val="50000"/>
                  </a:srgbClr>
                </a:solidFill>
                <a:ea typeface="MS PGothic" pitchFamily="34" charset="-128"/>
              </a:rPr>
              <a:t>For </a:t>
            </a:r>
            <a:r>
              <a:rPr lang="en-US" kern="0" dirty="0">
                <a:solidFill>
                  <a:srgbClr val="A2A2A2">
                    <a:lumMod val="50000"/>
                  </a:srgbClr>
                </a:solidFill>
                <a:ea typeface="MS PGothic" pitchFamily="34" charset="-128"/>
              </a:rPr>
              <a:t>the third consecutive year</a:t>
            </a:r>
            <a:r>
              <a:rPr lang="en-US" kern="0" dirty="0" smtClean="0">
                <a:solidFill>
                  <a:srgbClr val="A2A2A2">
                    <a:lumMod val="50000"/>
                  </a:srgbClr>
                </a:solidFill>
                <a:ea typeface="MS PGothic" pitchFamily="34" charset="-128"/>
              </a:rPr>
              <a:t>, Thomson </a:t>
            </a:r>
            <a:r>
              <a:rPr lang="en-US" kern="0" dirty="0">
                <a:solidFill>
                  <a:srgbClr val="A2A2A2">
                    <a:lumMod val="50000"/>
                  </a:srgbClr>
                </a:solidFill>
                <a:ea typeface="MS PGothic" pitchFamily="34" charset="-128"/>
              </a:rPr>
              <a:t>Reuters recognized TE as a Top 100 Global Innovator. This distinction recognizes our commitment to innovation. 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6781800" y="-1"/>
            <a:ext cx="2362200" cy="6019801"/>
          </a:xfrm>
          <a:prstGeom prst="rect">
            <a:avLst/>
          </a:prstGeom>
          <a:solidFill>
            <a:srgbClr val="F38A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0" smtClean="0">
              <a:solidFill>
                <a:srgbClr val="0073AE"/>
              </a:solidFill>
              <a:ea typeface="MS PGothic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01832" y="438480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kern="0" dirty="0" smtClean="0">
                <a:solidFill>
                  <a:srgbClr val="FFFFFF"/>
                </a:solidFill>
                <a:ea typeface="MS PGothic" pitchFamily="34" charset="-128"/>
              </a:rPr>
              <a:t>7,000</a:t>
            </a:r>
            <a:endParaRPr lang="en-US" sz="4200" b="1" kern="0" dirty="0">
              <a:solidFill>
                <a:srgbClr val="FFFFFF"/>
              </a:solidFill>
              <a:ea typeface="MS PGothic" pitchFamily="34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200" b="1" kern="0" dirty="0">
              <a:solidFill>
                <a:srgbClr val="F08B1D"/>
              </a:solidFill>
              <a:ea typeface="MS PGothic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34200" y="236085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srgbClr val="FFFFFF"/>
                </a:solidFill>
                <a:ea typeface="MS PGothic" pitchFamily="34" charset="-128"/>
              </a:rPr>
              <a:t>PATENTS GRANTED OR PENDING</a:t>
            </a:r>
            <a:endParaRPr lang="en-US" sz="1200" kern="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54444" y="5181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srgbClr val="FFFFFF"/>
                </a:solidFill>
                <a:ea typeface="MS PGothic" pitchFamily="34" charset="-128"/>
              </a:rPr>
              <a:t>MILLION INVESTED IN R&amp;D AND ENGINEERING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srgbClr val="FFFFFF"/>
                </a:solidFill>
                <a:ea typeface="MS PGothic" pitchFamily="34" charset="-128"/>
              </a:rPr>
              <a:t>IN FISCAL YEAR 2013</a:t>
            </a:r>
            <a:endParaRPr lang="en-US" sz="1200" kern="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05600" y="3576048"/>
            <a:ext cx="23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srgbClr val="FFFFFF"/>
                </a:solidFill>
                <a:ea typeface="MS PGothic" pitchFamily="34" charset="-128"/>
              </a:rPr>
              <a:t>OF SALES FROM NEW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srgbClr val="FFFFFF"/>
                </a:solidFill>
                <a:ea typeface="MS PGothic" pitchFamily="34" charset="-128"/>
              </a:rPr>
              <a:t>PRODUCTS INTRODUCED OVER THE LAST THREE FISCALYEARS</a:t>
            </a:r>
            <a:endParaRPr lang="en-US" sz="1200" kern="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09563" y="6354990"/>
            <a:ext cx="2133600" cy="365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latin typeface="Arial" charset="0"/>
                <a:ea typeface="ＭＳ Ｐゴシック" charset="0"/>
              </a:rPr>
              <a:pPr eaLnBrk="1" hangingPunct="1">
                <a:defRPr/>
              </a:pPr>
              <a:t>6</a:t>
            </a:fld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30644" y="109754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srgbClr val="FFFFFF"/>
                </a:solidFill>
                <a:ea typeface="MS PGothic" pitchFamily="34" charset="-128"/>
              </a:rPr>
              <a:t>ENGINEERS AROUND THE GLOBE</a:t>
            </a:r>
            <a:endParaRPr lang="en-US" sz="1200" kern="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28780" y="1701792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kern="0" dirty="0" smtClean="0">
                <a:solidFill>
                  <a:srgbClr val="FFFFFF"/>
                </a:solidFill>
                <a:ea typeface="MS PGothic" pitchFamily="34" charset="-128"/>
              </a:rPr>
              <a:t>18,000+</a:t>
            </a:r>
            <a:endParaRPr lang="en-US" sz="4200" b="1" kern="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15412" y="2920992"/>
            <a:ext cx="2133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kern="0" dirty="0" smtClean="0">
                <a:solidFill>
                  <a:srgbClr val="FFFFFF"/>
                </a:solidFill>
                <a:ea typeface="MS PGothic" pitchFamily="34" charset="-128"/>
              </a:rPr>
              <a:t>24%</a:t>
            </a:r>
            <a:endParaRPr lang="en-US" sz="4200" b="1" kern="0" dirty="0">
              <a:solidFill>
                <a:srgbClr val="FFFFFF"/>
              </a:solidFill>
              <a:ea typeface="MS PGothic" pitchFamily="34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0" dirty="0">
              <a:solidFill>
                <a:srgbClr val="F08B1D"/>
              </a:solidFill>
              <a:ea typeface="MS PGothic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99275" y="4558294"/>
            <a:ext cx="2133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kern="0" dirty="0" smtClean="0">
                <a:solidFill>
                  <a:srgbClr val="FFFFFF"/>
                </a:solidFill>
                <a:ea typeface="MS PGothic" pitchFamily="34" charset="-128"/>
              </a:rPr>
              <a:t>$675M</a:t>
            </a:r>
            <a:endParaRPr lang="en-US" sz="4200" b="1" kern="0" dirty="0">
              <a:solidFill>
                <a:srgbClr val="FFFFFF"/>
              </a:solidFill>
              <a:ea typeface="MS PGothic" pitchFamily="34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0" dirty="0">
              <a:solidFill>
                <a:srgbClr val="F08B1D"/>
              </a:solidFill>
              <a:ea typeface="MS PGothic" pitchFamily="34" charset="-128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 bwMode="gray">
          <a:xfrm>
            <a:off x="533400" y="53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spc="2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FFFFFF"/>
                </a:solidFill>
              </a:rPr>
              <a:t>LEADING WITH INNOVATION</a:t>
            </a:r>
            <a:endParaRPr lang="en-US" kern="0" dirty="0">
              <a:solidFill>
                <a:srgbClr val="FFFFFF"/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16" b="95696" l="9538" r="89538"/>
                    </a14:imgEffect>
                  </a14:imgLayer>
                </a14:imgProps>
              </a:ext>
            </a:extLst>
          </a:blip>
          <a:srcRect l="21691" r="24081"/>
          <a:stretch/>
        </p:blipFill>
        <p:spPr>
          <a:xfrm>
            <a:off x="444500" y="1295400"/>
            <a:ext cx="1873250" cy="42037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54745" y="3341846"/>
            <a:ext cx="3445164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kern="0" spc="-200" dirty="0" smtClean="0">
                <a:solidFill>
                  <a:srgbClr val="F08B1D"/>
                </a:solidFill>
                <a:ea typeface="MS PGothic" pitchFamily="34" charset="-128"/>
              </a:rPr>
              <a:t>TOP</a:t>
            </a:r>
            <a:r>
              <a:rPr lang="en-US" sz="7000" kern="0" spc="-1500" dirty="0" smtClean="0">
                <a:solidFill>
                  <a:srgbClr val="F08B1D"/>
                </a:solidFill>
                <a:ea typeface="MS PGothic" pitchFamily="34" charset="-128"/>
              </a:rPr>
              <a:t> </a:t>
            </a:r>
            <a:r>
              <a:rPr lang="en-US" sz="7000" kern="0" spc="-800" dirty="0" smtClean="0">
                <a:solidFill>
                  <a:srgbClr val="F08B1D"/>
                </a:solidFill>
                <a:ea typeface="MS PGothic" pitchFamily="34" charset="-128"/>
              </a:rPr>
              <a:t>1</a:t>
            </a:r>
            <a:r>
              <a:rPr lang="en-US" sz="7000" kern="0" spc="-200" dirty="0" smtClean="0">
                <a:solidFill>
                  <a:srgbClr val="F08B1D"/>
                </a:solidFill>
                <a:ea typeface="MS PGothic" pitchFamily="34" charset="-128"/>
              </a:rPr>
              <a:t>00</a:t>
            </a:r>
            <a:endParaRPr lang="en-US" sz="7000" kern="0" spc="-200" dirty="0">
              <a:solidFill>
                <a:srgbClr val="F08B1D"/>
              </a:solidFill>
              <a:ea typeface="MS PGothic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8603" y="3332619"/>
            <a:ext cx="3445164" cy="433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kern="0" dirty="0" smtClean="0">
                <a:solidFill>
                  <a:srgbClr val="A6A6A6"/>
                </a:solidFill>
                <a:ea typeface="MS PGothic" pitchFamily="34" charset="-128"/>
              </a:rPr>
              <a:t>2013 THOMSON REUTERS</a:t>
            </a:r>
            <a:endParaRPr lang="en-US" sz="1920" kern="0" dirty="0">
              <a:solidFill>
                <a:srgbClr val="A6A6A6"/>
              </a:solidFill>
              <a:ea typeface="MS PGothic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68603" y="4420198"/>
            <a:ext cx="3445164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kern="0" spc="90" dirty="0" smtClean="0">
                <a:solidFill>
                  <a:srgbClr val="FFFFFF">
                    <a:lumMod val="65000"/>
                  </a:srgbClr>
                </a:solidFill>
                <a:ea typeface="MS PGothic" pitchFamily="34" charset="-128"/>
              </a:rPr>
              <a:t>GLOBAL INNOVATORS</a:t>
            </a:r>
            <a:endParaRPr lang="en-US" sz="2100" kern="0" spc="90" dirty="0">
              <a:solidFill>
                <a:srgbClr val="FFFFFF">
                  <a:lumMod val="65000"/>
                </a:srgb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10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>
                <a:solidFill>
                  <a:srgbClr val="000000"/>
                </a:solidFill>
              </a:rPr>
              <a:t>Windchill 10 Cool Stuff – Blue Line Effect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4763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635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1"/>
            <a:ext cx="7848600" cy="5335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Blue Line </a:t>
            </a:r>
            <a:r>
              <a:rPr lang="en-US" dirty="0" smtClean="0">
                <a:solidFill>
                  <a:srgbClr val="000000"/>
                </a:solidFill>
              </a:rPr>
              <a:t>Effect - </a:t>
            </a:r>
            <a:r>
              <a:rPr lang="en-US" dirty="0" smtClean="0"/>
              <a:t>Search </a:t>
            </a:r>
            <a:r>
              <a:rPr lang="en-US" dirty="0" smtClean="0"/>
              <a:t>Window sizing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657600" y="5486400"/>
            <a:ext cx="1600200" cy="533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14601"/>
            <a:ext cx="1251807" cy="723867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cxnSp>
        <p:nvCxnSpPr>
          <p:cNvPr id="10" name="Straight Arrow Connector 9"/>
          <p:cNvCxnSpPr>
            <a:stCxn id="7" idx="0"/>
          </p:cNvCxnSpPr>
          <p:nvPr/>
        </p:nvCxnSpPr>
        <p:spPr bwMode="auto">
          <a:xfrm flipV="1">
            <a:off x="4457700" y="3238468"/>
            <a:ext cx="2171700" cy="224793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6357207" y="2057400"/>
            <a:ext cx="1981200" cy="60959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Use these dots to size your window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2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Blue Line Effect </a:t>
            </a:r>
            <a:r>
              <a:rPr lang="en-US" dirty="0" smtClean="0"/>
              <a:t>– Folder Frame sizing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3933647" cy="465722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Oval 4"/>
          <p:cNvSpPr/>
          <p:nvPr/>
        </p:nvSpPr>
        <p:spPr bwMode="auto">
          <a:xfrm>
            <a:off x="2667000" y="5105400"/>
            <a:ext cx="1600200" cy="533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981200"/>
            <a:ext cx="1251807" cy="876267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cxnSp>
        <p:nvCxnSpPr>
          <p:cNvPr id="7" name="Straight Arrow Connector 6"/>
          <p:cNvCxnSpPr>
            <a:stCxn id="5" idx="0"/>
          </p:cNvCxnSpPr>
          <p:nvPr/>
        </p:nvCxnSpPr>
        <p:spPr bwMode="auto">
          <a:xfrm flipV="1">
            <a:off x="3467100" y="2857468"/>
            <a:ext cx="2171700" cy="224793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5334000" y="1295400"/>
            <a:ext cx="19812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Use these dots to size your window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SLIDE_COUNT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 2013 Powerpoint Template">
  <a:themeElements>
    <a:clrScheme name="Custom 6">
      <a:dk1>
        <a:srgbClr val="0073AE"/>
      </a:dk1>
      <a:lt1>
        <a:srgbClr val="FFFFFF"/>
      </a:lt1>
      <a:dk2>
        <a:srgbClr val="F08B1D"/>
      </a:dk2>
      <a:lt2>
        <a:srgbClr val="A2A2A2"/>
      </a:lt2>
      <a:accent1>
        <a:srgbClr val="243D60"/>
      </a:accent1>
      <a:accent2>
        <a:srgbClr val="0073AE"/>
      </a:accent2>
      <a:accent3>
        <a:srgbClr val="5085BC"/>
      </a:accent3>
      <a:accent4>
        <a:srgbClr val="93BBD6"/>
      </a:accent4>
      <a:accent5>
        <a:srgbClr val="F08B1D"/>
      </a:accent5>
      <a:accent6>
        <a:srgbClr val="FFB55D"/>
      </a:accent6>
      <a:hlink>
        <a:srgbClr val="F08B1D"/>
      </a:hlink>
      <a:folHlink>
        <a:srgbClr val="F08B1D"/>
      </a:folHlink>
    </a:clrScheme>
    <a:fontScheme name="TycoElectronics_Ligh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dirty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TycoElectronics_Light 1">
        <a:dk1>
          <a:srgbClr val="005480"/>
        </a:dk1>
        <a:lt1>
          <a:srgbClr val="FFFFFF"/>
        </a:lt1>
        <a:dk2>
          <a:srgbClr val="005480"/>
        </a:dk2>
        <a:lt2>
          <a:srgbClr val="A2A2A2"/>
        </a:lt2>
        <a:accent1>
          <a:srgbClr val="98002E"/>
        </a:accent1>
        <a:accent2>
          <a:srgbClr val="F68933"/>
        </a:accent2>
        <a:accent3>
          <a:srgbClr val="FFFFFF"/>
        </a:accent3>
        <a:accent4>
          <a:srgbClr val="00466C"/>
        </a:accent4>
        <a:accent5>
          <a:srgbClr val="CAAAAD"/>
        </a:accent5>
        <a:accent6>
          <a:srgbClr val="DF7C2D"/>
        </a:accent6>
        <a:hlink>
          <a:srgbClr val="C1D72F"/>
        </a:hlink>
        <a:folHlink>
          <a:srgbClr val="78BD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 2013 Powerpoint Template_NEW">
  <a:themeElements>
    <a:clrScheme name="Custom 1">
      <a:dk1>
        <a:srgbClr val="0073AE"/>
      </a:dk1>
      <a:lt1>
        <a:srgbClr val="FFFFFF"/>
      </a:lt1>
      <a:dk2>
        <a:srgbClr val="F08B1D"/>
      </a:dk2>
      <a:lt2>
        <a:srgbClr val="A2A2A2"/>
      </a:lt2>
      <a:accent1>
        <a:srgbClr val="243D60"/>
      </a:accent1>
      <a:accent2>
        <a:srgbClr val="0073AE"/>
      </a:accent2>
      <a:accent3>
        <a:srgbClr val="5085BC"/>
      </a:accent3>
      <a:accent4>
        <a:srgbClr val="93BBD6"/>
      </a:accent4>
      <a:accent5>
        <a:srgbClr val="F08B1D"/>
      </a:accent5>
      <a:accent6>
        <a:srgbClr val="FFB55D"/>
      </a:accent6>
      <a:hlink>
        <a:srgbClr val="F08B1D"/>
      </a:hlink>
      <a:folHlink>
        <a:srgbClr val="F08B1D"/>
      </a:folHlink>
    </a:clrScheme>
    <a:fontScheme name="TycoElectronics_Ligh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dirty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TycoElectronics_Light 1">
        <a:dk1>
          <a:srgbClr val="005480"/>
        </a:dk1>
        <a:lt1>
          <a:srgbClr val="FFFFFF"/>
        </a:lt1>
        <a:dk2>
          <a:srgbClr val="005480"/>
        </a:dk2>
        <a:lt2>
          <a:srgbClr val="A2A2A2"/>
        </a:lt2>
        <a:accent1>
          <a:srgbClr val="98002E"/>
        </a:accent1>
        <a:accent2>
          <a:srgbClr val="F68933"/>
        </a:accent2>
        <a:accent3>
          <a:srgbClr val="FFFFFF"/>
        </a:accent3>
        <a:accent4>
          <a:srgbClr val="00466C"/>
        </a:accent4>
        <a:accent5>
          <a:srgbClr val="CAAAAD"/>
        </a:accent5>
        <a:accent6>
          <a:srgbClr val="DF7C2D"/>
        </a:accent6>
        <a:hlink>
          <a:srgbClr val="C1D72F"/>
        </a:hlink>
        <a:folHlink>
          <a:srgbClr val="78BD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8BA783036EB64AA4253342D9C8D604" ma:contentTypeVersion="0" ma:contentTypeDescription="Create a new document." ma:contentTypeScope="" ma:versionID="b1e71beae766861cdeb5086364ae7bd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40C286-A2CA-4ECB-B5A0-5E0699EEF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13AC1FE-7F27-40C6-83CF-F4867E5B1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B77C78-4CC6-478F-855A-612E1D86ED42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7175</TotalTime>
  <Words>1297</Words>
  <Application>Microsoft Office PowerPoint</Application>
  <PresentationFormat>On-screen Show (4:3)</PresentationFormat>
  <Paragraphs>306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MS PGothic</vt:lpstr>
      <vt:lpstr>MS PGothic</vt:lpstr>
      <vt:lpstr>AauxPro OT Medium</vt:lpstr>
      <vt:lpstr>Arial</vt:lpstr>
      <vt:lpstr>Arial Narrow</vt:lpstr>
      <vt:lpstr>Calibri</vt:lpstr>
      <vt:lpstr>Gotham-Bold</vt:lpstr>
      <vt:lpstr>Wingdings</vt:lpstr>
      <vt:lpstr>TE 2013 Powerpoint Template</vt:lpstr>
      <vt:lpstr>TE 2013 Powerpoint Template_NEW</vt:lpstr>
      <vt:lpstr>Chill'n with Windchill and other Object Associations Magic</vt:lpstr>
      <vt:lpstr>PowerPoint Presentation</vt:lpstr>
      <vt:lpstr>Agenda</vt:lpstr>
      <vt:lpstr>PowerPoint Presentation</vt:lpstr>
      <vt:lpstr>GLOBAL SCALE AND STRENGTH</vt:lpstr>
      <vt:lpstr>PowerPoint Presentation</vt:lpstr>
      <vt:lpstr>PowerPoint Presentation</vt:lpstr>
      <vt:lpstr>Blue Line Effect - Search Window sizing</vt:lpstr>
      <vt:lpstr>Blue Line Effect – Folder Frame sizing</vt:lpstr>
      <vt:lpstr>Blue Line Effect – Folder Content Frame sizing</vt:lpstr>
      <vt:lpstr>PowerPoint Presentation</vt:lpstr>
      <vt:lpstr>Adding Family Table info to Details Page</vt:lpstr>
      <vt:lpstr>PowerPoint Presentation</vt:lpstr>
      <vt:lpstr>Move a Specific version to a new folder</vt:lpstr>
      <vt:lpstr>PowerPoint Presentation</vt:lpstr>
      <vt:lpstr>Set State Enhancement – Multiple Objects</vt:lpstr>
      <vt:lpstr>PowerPoint Presentation</vt:lpstr>
      <vt:lpstr>Windchill Parts - Part Relationship Diagram</vt:lpstr>
      <vt:lpstr>How many - CAD Documents &amp; Windchill Part Associations ?</vt:lpstr>
      <vt:lpstr>Where do we use Part-CAD Associations ?</vt:lpstr>
      <vt:lpstr>Why understanding Part-CAD Document Relationship is important for EBOM ?</vt:lpstr>
      <vt:lpstr>Why understanding Part-CAD Document Relationship is important for EBOM ? Cont..</vt:lpstr>
      <vt:lpstr>Effect of Top-Down Plus Bottom-Up Designs</vt:lpstr>
      <vt:lpstr>PowerPoint Presentation</vt:lpstr>
      <vt:lpstr>Auto-Associate during Checkin</vt:lpstr>
      <vt:lpstr>Auto-Associate during Checkin</vt:lpstr>
      <vt:lpstr>An Assembly Use Case of Auto-Associate Checkin</vt:lpstr>
      <vt:lpstr>PowerPoint Presentation</vt:lpstr>
      <vt:lpstr>Challenges</vt:lpstr>
      <vt:lpstr>Challenges</vt:lpstr>
      <vt:lpstr>Understanding Association Types</vt:lpstr>
      <vt:lpstr>Exercise: How many different CAD Models can you associate to a Single Part?</vt:lpstr>
      <vt:lpstr>Part to CAD Model Associations</vt:lpstr>
      <vt:lpstr>Our Previous Challenge – The Answer</vt:lpstr>
      <vt:lpstr>The Gathering Part attribute</vt:lpstr>
      <vt:lpstr>PowerPoint Presentation</vt:lpstr>
      <vt:lpstr>Compare Part and CAD Model Structure</vt:lpstr>
      <vt:lpstr>Compare Part and CAD Model Structure cont..</vt:lpstr>
      <vt:lpstr>PowerPoint Presentation</vt:lpstr>
      <vt:lpstr>Take away - Summary of Part-CAD Association Types</vt:lpstr>
      <vt:lpstr>PowerPoint Presentation</vt:lpstr>
    </vt:vector>
  </TitlesOfParts>
  <Company>TE Connectivity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Quirin, Camille</dc:creator>
  <cp:lastModifiedBy>Nallani, Jay</cp:lastModifiedBy>
  <cp:revision>424</cp:revision>
  <cp:lastPrinted>2013-10-09T17:13:21Z</cp:lastPrinted>
  <dcterms:created xsi:type="dcterms:W3CDTF">2013-06-12T12:25:55Z</dcterms:created>
  <dcterms:modified xsi:type="dcterms:W3CDTF">2014-04-17T14:00:22Z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0x010100FF8BA783036EB64AA4253342D9C8D604</vt:lpwstr>
  </property>
  <property fmtid="{D5CDD505-2E9C-101B-9397-08002B2CF9AE}" pid="3" name="ArticulateUseProject">
    <vt:lpwstr>1</vt:lpwstr>
  </property>
  <property fmtid="{D5CDD505-2E9C-101B-9397-08002B2CF9AE}" pid="4" name="ArticulatePath">
    <vt:lpwstr>http://myte-prod.tycoelectronics.com/sites/GESCS/Discovery%20Break/Discovery%20Break%20June%2020</vt:lpwstr>
  </property>
  <property fmtid="{D5CDD505-2E9C-101B-9397-08002B2CF9AE}" pid="5" name="ArticulateGUID">
    <vt:lpwstr>116AC1C0-88EF-4915-8BC2-E57AC80E6CE2</vt:lpwstr>
  </property>
  <property fmtid="{D5CDD505-2E9C-101B-9397-08002B2CF9AE}" pid="6" name="ArticulateProjectFull">
    <vt:lpwstr>C:\Users\us084691\Documents\Front cover of PPT.ppta</vt:lpwstr>
  </property>
</Properties>
</file>